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8" r:id="rId3"/>
    <p:sldId id="257" r:id="rId4"/>
    <p:sldId id="259" r:id="rId5"/>
    <p:sldId id="260" r:id="rId6"/>
    <p:sldId id="263" r:id="rId7"/>
    <p:sldId id="261" r:id="rId8"/>
    <p:sldId id="262" r:id="rId9"/>
    <p:sldId id="264" r:id="rId10"/>
    <p:sldId id="276" r:id="rId11"/>
    <p:sldId id="265" r:id="rId12"/>
    <p:sldId id="266" r:id="rId13"/>
    <p:sldId id="267" r:id="rId14"/>
    <p:sldId id="268" r:id="rId15"/>
    <p:sldId id="269" r:id="rId16"/>
    <p:sldId id="277" r:id="rId17"/>
    <p:sldId id="270" r:id="rId18"/>
    <p:sldId id="278" r:id="rId19"/>
    <p:sldId id="271" r:id="rId20"/>
    <p:sldId id="272" r:id="rId21"/>
    <p:sldId id="274" r:id="rId22"/>
    <p:sldId id="275" r:id="rId23"/>
    <p:sldId id="279" r:id="rId24"/>
    <p:sldId id="280" r:id="rId25"/>
    <p:sldId id="273" r:id="rId26"/>
    <p:sldId id="28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94650"/>
  </p:normalViewPr>
  <p:slideViewPr>
    <p:cSldViewPr snapToGrid="0" snapToObjects="1">
      <p:cViewPr>
        <p:scale>
          <a:sx n="112" d="100"/>
          <a:sy n="112" d="100"/>
        </p:scale>
        <p:origin x="33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CD60141-EEBD-4EC1-8E34-0344C16A18A2}"/>
              </a:ext>
              <a:ext uri="{C183D7F6-B498-43B3-948B-1728B52AA6E4}">
                <adec:decorative xmlns:adec="http://schemas.microsoft.com/office/drawing/2017/decorative" val="1"/>
              </a:ext>
            </a:extLst>
          </p:cNvPr>
          <p:cNvSpPr/>
          <p:nvPr/>
        </p:nvSpPr>
        <p:spPr>
          <a:xfrm>
            <a:off x="5318308" y="0"/>
            <a:ext cx="6873692" cy="6858000"/>
          </a:xfrm>
          <a:custGeom>
            <a:avLst/>
            <a:gdLst>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0 w 12192000"/>
              <a:gd name="connsiteY6" fmla="*/ 0 h 6858000"/>
              <a:gd name="connsiteX7" fmla="*/ 6700 w 12192000"/>
              <a:gd name="connsiteY7" fmla="*/ 0 h 6858000"/>
              <a:gd name="connsiteX8" fmla="*/ 6700 w 12192000"/>
              <a:gd name="connsiteY8" fmla="*/ 6858000 h 6858000"/>
              <a:gd name="connsiteX9" fmla="*/ 0 w 12192000"/>
              <a:gd name="connsiteY9" fmla="*/ 6858000 h 6858000"/>
              <a:gd name="connsiteX0" fmla="*/ 11328900 w 12192000"/>
              <a:gd name="connsiteY0" fmla="*/ 0 h 6858000"/>
              <a:gd name="connsiteX1" fmla="*/ 12192000 w 12192000"/>
              <a:gd name="connsiteY1" fmla="*/ 0 h 6858000"/>
              <a:gd name="connsiteX2" fmla="*/ 12192000 w 12192000"/>
              <a:gd name="connsiteY2" fmla="*/ 6858000 h 6858000"/>
              <a:gd name="connsiteX3" fmla="*/ 5318308 w 12192000"/>
              <a:gd name="connsiteY3" fmla="*/ 6858000 h 6858000"/>
              <a:gd name="connsiteX4" fmla="*/ 11328897 w 12192000"/>
              <a:gd name="connsiteY4" fmla="*/ 4 h 6858000"/>
              <a:gd name="connsiteX5" fmla="*/ 11328898 w 12192000"/>
              <a:gd name="connsiteY5" fmla="*/ 2 h 6858000"/>
              <a:gd name="connsiteX6" fmla="*/ 11328900 w 12192000"/>
              <a:gd name="connsiteY6" fmla="*/ 0 h 6858000"/>
              <a:gd name="connsiteX7" fmla="*/ 0 w 12192000"/>
              <a:gd name="connsiteY7" fmla="*/ 6858000 h 6858000"/>
              <a:gd name="connsiteX8" fmla="*/ 6700 w 12192000"/>
              <a:gd name="connsiteY8" fmla="*/ 0 h 6858000"/>
              <a:gd name="connsiteX9" fmla="*/ 6700 w 12192000"/>
              <a:gd name="connsiteY9" fmla="*/ 6858000 h 6858000"/>
              <a:gd name="connsiteX10" fmla="*/ 0 w 12192000"/>
              <a:gd name="connsiteY10" fmla="*/ 6858000 h 6858000"/>
              <a:gd name="connsiteX0" fmla="*/ 11322200 w 12185300"/>
              <a:gd name="connsiteY0" fmla="*/ 0 h 6858000"/>
              <a:gd name="connsiteX1" fmla="*/ 12185300 w 12185300"/>
              <a:gd name="connsiteY1" fmla="*/ 0 h 6858000"/>
              <a:gd name="connsiteX2" fmla="*/ 12185300 w 12185300"/>
              <a:gd name="connsiteY2" fmla="*/ 6858000 h 6858000"/>
              <a:gd name="connsiteX3" fmla="*/ 5311608 w 12185300"/>
              <a:gd name="connsiteY3" fmla="*/ 6858000 h 6858000"/>
              <a:gd name="connsiteX4" fmla="*/ 11322197 w 12185300"/>
              <a:gd name="connsiteY4" fmla="*/ 4 h 6858000"/>
              <a:gd name="connsiteX5" fmla="*/ 11322198 w 12185300"/>
              <a:gd name="connsiteY5" fmla="*/ 2 h 6858000"/>
              <a:gd name="connsiteX6" fmla="*/ 11322200 w 12185300"/>
              <a:gd name="connsiteY6" fmla="*/ 0 h 6858000"/>
              <a:gd name="connsiteX7" fmla="*/ 0 w 12185300"/>
              <a:gd name="connsiteY7" fmla="*/ 6858000 h 6858000"/>
              <a:gd name="connsiteX8" fmla="*/ 0 w 12185300"/>
              <a:gd name="connsiteY8" fmla="*/ 0 h 6858000"/>
              <a:gd name="connsiteX9" fmla="*/ 0 w 12185300"/>
              <a:gd name="connsiteY9" fmla="*/ 6858000 h 6858000"/>
              <a:gd name="connsiteX0" fmla="*/ 6010592 w 6873692"/>
              <a:gd name="connsiteY0" fmla="*/ 0 h 6858000"/>
              <a:gd name="connsiteX1" fmla="*/ 6873692 w 6873692"/>
              <a:gd name="connsiteY1" fmla="*/ 0 h 6858000"/>
              <a:gd name="connsiteX2" fmla="*/ 6873692 w 6873692"/>
              <a:gd name="connsiteY2" fmla="*/ 6858000 h 6858000"/>
              <a:gd name="connsiteX3" fmla="*/ 0 w 6873692"/>
              <a:gd name="connsiteY3" fmla="*/ 6858000 h 6858000"/>
              <a:gd name="connsiteX4" fmla="*/ 6010589 w 6873692"/>
              <a:gd name="connsiteY4" fmla="*/ 4 h 6858000"/>
              <a:gd name="connsiteX5" fmla="*/ 6010590 w 6873692"/>
              <a:gd name="connsiteY5" fmla="*/ 2 h 6858000"/>
              <a:gd name="connsiteX6" fmla="*/ 6010592 w 687369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692" h="6858000">
                <a:moveTo>
                  <a:pt x="6010592" y="0"/>
                </a:moveTo>
                <a:lnTo>
                  <a:pt x="6873692" y="0"/>
                </a:lnTo>
                <a:lnTo>
                  <a:pt x="6873692" y="6858000"/>
                </a:lnTo>
                <a:lnTo>
                  <a:pt x="0" y="6858000"/>
                </a:lnTo>
                <a:lnTo>
                  <a:pt x="6010589" y="4"/>
                </a:lnTo>
                <a:cubicBezTo>
                  <a:pt x="6010589" y="3"/>
                  <a:pt x="6010590" y="3"/>
                  <a:pt x="6010590" y="2"/>
                </a:cubicBezTo>
                <a:lnTo>
                  <a:pt x="6010592" y="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5FCBBA-905A-4FD1-BFBA-F3EE6DA264E0}"/>
              </a:ext>
            </a:extLst>
          </p:cNvPr>
          <p:cNvSpPr>
            <a:spLocks noGrp="1"/>
          </p:cNvSpPr>
          <p:nvPr>
            <p:ph type="ctrTitle"/>
          </p:nvPr>
        </p:nvSpPr>
        <p:spPr>
          <a:xfrm>
            <a:off x="1143000" y="1181098"/>
            <a:ext cx="8986580" cy="2832404"/>
          </a:xfrm>
        </p:spPr>
        <p:txBody>
          <a:bodyPr anchor="t">
            <a:normAutofit/>
          </a:bodyPr>
          <a:lstStyle>
            <a:lvl1pPr algn="l">
              <a:lnSpc>
                <a:spcPct val="100000"/>
              </a:lnSpc>
              <a:defRPr sz="4800" cap="all" spc="300" baseline="0"/>
            </a:lvl1pPr>
          </a:lstStyle>
          <a:p>
            <a:r>
              <a:rPr lang="en-US" dirty="0"/>
              <a:t>Click to edit Master title style</a:t>
            </a:r>
          </a:p>
        </p:txBody>
      </p:sp>
      <p:sp>
        <p:nvSpPr>
          <p:cNvPr id="3" name="Subtitle 2">
            <a:extLst>
              <a:ext uri="{FF2B5EF4-FFF2-40B4-BE49-F238E27FC236}">
                <a16:creationId xmlns:a16="http://schemas.microsoft.com/office/drawing/2014/main" id="{13DD287E-F1C8-463F-8429-D1B5B1582520}"/>
              </a:ext>
            </a:extLst>
          </p:cNvPr>
          <p:cNvSpPr>
            <a:spLocks noGrp="1"/>
          </p:cNvSpPr>
          <p:nvPr>
            <p:ph type="subTitle" idx="1"/>
          </p:nvPr>
        </p:nvSpPr>
        <p:spPr>
          <a:xfrm>
            <a:off x="1143000" y="5463522"/>
            <a:ext cx="8986580" cy="650311"/>
          </a:xfrm>
        </p:spPr>
        <p:txBody>
          <a:bodyPr>
            <a:normAutofit/>
          </a:bodyPr>
          <a:lstStyle>
            <a:lvl1pPr marL="0" indent="0" algn="l">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81F44ED-7973-4A99-B2CA-A8962BCE0D5D}"/>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5" name="Footer Placeholder 4">
            <a:extLst>
              <a:ext uri="{FF2B5EF4-FFF2-40B4-BE49-F238E27FC236}">
                <a16:creationId xmlns:a16="http://schemas.microsoft.com/office/drawing/2014/main" id="{08DF96F2-D6BE-49AC-A605-5AE87C3F2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7FC50-B13C-4B63-AE64-F71A6EDE63B6}"/>
              </a:ext>
            </a:extLst>
          </p:cNvPr>
          <p:cNvSpPr>
            <a:spLocks noGrp="1"/>
          </p:cNvSpPr>
          <p:nvPr>
            <p:ph type="sldNum" sz="quarter" idx="12"/>
          </p:nvPr>
        </p:nvSpPr>
        <p:spPr/>
        <p:txBody>
          <a:bodyPr/>
          <a:lstStyle/>
          <a:p>
            <a:fld id="{C0722274-0FAA-4649-AA4E-4210F4F32167}" type="slidenum">
              <a:rPr lang="en-US" smtClean="0"/>
              <a:t>‹#›</a:t>
            </a:fld>
            <a:endParaRPr lang="en-US"/>
          </a:p>
        </p:txBody>
      </p:sp>
      <p:cxnSp>
        <p:nvCxnSpPr>
          <p:cNvPr id="12" name="Straight Connector 11">
            <a:extLst>
              <a:ext uri="{FF2B5EF4-FFF2-40B4-BE49-F238E27FC236}">
                <a16:creationId xmlns:a16="http://schemas.microsoft.com/office/drawing/2014/main" id="{4C75A547-BCD1-42BE-966E-53CA0AB93165}"/>
              </a:ext>
            </a:extLst>
          </p:cNvPr>
          <p:cNvCxnSpPr>
            <a:cxnSpLocks/>
          </p:cNvCxnSpPr>
          <p:nvPr/>
        </p:nvCxnSpPr>
        <p:spPr>
          <a:xfrm>
            <a:off x="1188357" y="5151666"/>
            <a:ext cx="98225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58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A3BF2-BCE9-47D7-B1C0-1F0E4936B6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2722E9-C3E4-48AF-996A-495AE659FA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9E516-382B-4845-93BF-20C16EE0DB05}"/>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5" name="Footer Placeholder 4">
            <a:extLst>
              <a:ext uri="{FF2B5EF4-FFF2-40B4-BE49-F238E27FC236}">
                <a16:creationId xmlns:a16="http://schemas.microsoft.com/office/drawing/2014/main" id="{EAB96E16-F168-442A-843C-5D490D54B0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61BEA-A969-437A-BD8B-CB1B709AD430}"/>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4301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528449-3E11-45FF-BF3A-651867603E75}"/>
              </a:ext>
            </a:extLst>
          </p:cNvPr>
          <p:cNvSpPr>
            <a:spLocks noGrp="1"/>
          </p:cNvSpPr>
          <p:nvPr>
            <p:ph type="title" orient="vert"/>
          </p:nvPr>
        </p:nvSpPr>
        <p:spPr>
          <a:xfrm>
            <a:off x="8572500" y="870625"/>
            <a:ext cx="2476499" cy="50292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AFC0EAB0-2DFA-4CBA-86B1-1826EF523D4D}"/>
              </a:ext>
            </a:extLst>
          </p:cNvPr>
          <p:cNvSpPr>
            <a:spLocks noGrp="1"/>
          </p:cNvSpPr>
          <p:nvPr>
            <p:ph type="body" orient="vert" idx="1"/>
          </p:nvPr>
        </p:nvSpPr>
        <p:spPr>
          <a:xfrm>
            <a:off x="1143000" y="870625"/>
            <a:ext cx="7324928" cy="50292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A22F89-E1F5-45D7-945A-8A2886C4BA59}"/>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5" name="Footer Placeholder 4">
            <a:extLst>
              <a:ext uri="{FF2B5EF4-FFF2-40B4-BE49-F238E27FC236}">
                <a16:creationId xmlns:a16="http://schemas.microsoft.com/office/drawing/2014/main" id="{637E7E82-5FB8-4289-AD0C-0BA788E147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5A4046-1A2C-41F5-A177-1C3919C20569}"/>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702356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CD6F3-88F1-4195-8395-57AA096BB3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D8D06C-EB08-40B3-AFB3-A62F441122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3962F-B413-4C4C-A490-724DDB9E7DB9}"/>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5" name="Footer Placeholder 4">
            <a:extLst>
              <a:ext uri="{FF2B5EF4-FFF2-40B4-BE49-F238E27FC236}">
                <a16:creationId xmlns:a16="http://schemas.microsoft.com/office/drawing/2014/main" id="{02871813-4E87-4C04-835D-76246010B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922BA3-033C-491E-A045-F0052AC19A8C}"/>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937343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19AD-2EDD-4B4F-9F9E-46A4441847A6}"/>
              </a:ext>
            </a:extLst>
          </p:cNvPr>
          <p:cNvSpPr>
            <a:spLocks noGrp="1"/>
          </p:cNvSpPr>
          <p:nvPr>
            <p:ph type="title"/>
          </p:nvPr>
        </p:nvSpPr>
        <p:spPr>
          <a:xfrm>
            <a:off x="1143000" y="1709738"/>
            <a:ext cx="8520952" cy="2852737"/>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00EE5927-21D5-4EBA-A112-CAD1BD38BCB1}"/>
              </a:ext>
            </a:extLst>
          </p:cNvPr>
          <p:cNvSpPr>
            <a:spLocks noGrp="1"/>
          </p:cNvSpPr>
          <p:nvPr>
            <p:ph type="body" idx="1"/>
          </p:nvPr>
        </p:nvSpPr>
        <p:spPr>
          <a:xfrm>
            <a:off x="1143000" y="4589466"/>
            <a:ext cx="8520952" cy="813266"/>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CEF0D16-9D87-4D76-A5A5-534E24B7DD25}"/>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5" name="Footer Placeholder 4">
            <a:extLst>
              <a:ext uri="{FF2B5EF4-FFF2-40B4-BE49-F238E27FC236}">
                <a16:creationId xmlns:a16="http://schemas.microsoft.com/office/drawing/2014/main" id="{5965F387-5AAC-45D0-ABCE-B1CF4BC7E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AF6FE-0006-4F40-A7FB-E0FDBADF7548}"/>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90233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8AADE-587E-4574-B21B-7ABDE5A236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2F9DA5-4DFB-4211-A58A-FFD842C27A65}"/>
              </a:ext>
            </a:extLst>
          </p:cNvPr>
          <p:cNvSpPr>
            <a:spLocks noGrp="1"/>
          </p:cNvSpPr>
          <p:nvPr>
            <p:ph sz="half" idx="1"/>
          </p:nvPr>
        </p:nvSpPr>
        <p:spPr>
          <a:xfrm>
            <a:off x="1143000" y="2339501"/>
            <a:ext cx="4798979" cy="3550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99F26-66AF-4614-91CE-C93A24BAC23A}"/>
              </a:ext>
            </a:extLst>
          </p:cNvPr>
          <p:cNvSpPr>
            <a:spLocks noGrp="1"/>
          </p:cNvSpPr>
          <p:nvPr>
            <p:ph sz="half" idx="2"/>
          </p:nvPr>
        </p:nvSpPr>
        <p:spPr>
          <a:xfrm>
            <a:off x="6250020" y="2339501"/>
            <a:ext cx="4798980" cy="35505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F8F678E-59B5-4DF9-ABCB-506B9CB701CC}"/>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6" name="Footer Placeholder 5">
            <a:extLst>
              <a:ext uri="{FF2B5EF4-FFF2-40B4-BE49-F238E27FC236}">
                <a16:creationId xmlns:a16="http://schemas.microsoft.com/office/drawing/2014/main" id="{18B50A53-317B-444A-9BA2-F69CDBF5D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269A1-B0FB-4C8F-B6AA-0718C92D3D2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68764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BBBF-42B2-4A5D-B145-46983A530170}"/>
              </a:ext>
            </a:extLst>
          </p:cNvPr>
          <p:cNvSpPr>
            <a:spLocks noGrp="1"/>
          </p:cNvSpPr>
          <p:nvPr>
            <p:ph type="title"/>
          </p:nvPr>
        </p:nvSpPr>
        <p:spPr>
          <a:xfrm>
            <a:off x="1143000" y="1133272"/>
            <a:ext cx="9905999" cy="84630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804BE44-5271-4B5D-B649-35E3AF20B48F}"/>
              </a:ext>
            </a:extLst>
          </p:cNvPr>
          <p:cNvSpPr>
            <a:spLocks noGrp="1"/>
          </p:cNvSpPr>
          <p:nvPr>
            <p:ph type="body" idx="1"/>
          </p:nvPr>
        </p:nvSpPr>
        <p:spPr>
          <a:xfrm>
            <a:off x="1142999" y="2067127"/>
            <a:ext cx="4798980"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4D7891E-0C0A-4688-97DD-C0715E322194}"/>
              </a:ext>
            </a:extLst>
          </p:cNvPr>
          <p:cNvSpPr>
            <a:spLocks noGrp="1"/>
          </p:cNvSpPr>
          <p:nvPr>
            <p:ph sz="half" idx="2"/>
          </p:nvPr>
        </p:nvSpPr>
        <p:spPr>
          <a:xfrm>
            <a:off x="1143001" y="2864795"/>
            <a:ext cx="4798978"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5EAF30-3412-49B0-93D1-596CC2695B26}"/>
              </a:ext>
            </a:extLst>
          </p:cNvPr>
          <p:cNvSpPr>
            <a:spLocks noGrp="1"/>
          </p:cNvSpPr>
          <p:nvPr>
            <p:ph type="body" sz="quarter" idx="3"/>
          </p:nvPr>
        </p:nvSpPr>
        <p:spPr>
          <a:xfrm>
            <a:off x="6250018" y="2067127"/>
            <a:ext cx="4798981" cy="710119"/>
          </a:xfrm>
        </p:spPr>
        <p:txBody>
          <a:bodyPr anchor="b">
            <a:normAutofit/>
          </a:bodyPr>
          <a:lstStyle>
            <a:lvl1pPr marL="0" indent="0">
              <a:buNone/>
              <a:defRPr sz="20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707B9B7-F41C-4314-9F0C-BB84547FB8CA}"/>
              </a:ext>
            </a:extLst>
          </p:cNvPr>
          <p:cNvSpPr>
            <a:spLocks noGrp="1"/>
          </p:cNvSpPr>
          <p:nvPr>
            <p:ph sz="quarter" idx="4"/>
          </p:nvPr>
        </p:nvSpPr>
        <p:spPr>
          <a:xfrm>
            <a:off x="6250019" y="2864795"/>
            <a:ext cx="4798982" cy="30253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421587F-6AFC-4906-86EB-6B0A86EEF300}"/>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8" name="Footer Placeholder 7">
            <a:extLst>
              <a:ext uri="{FF2B5EF4-FFF2-40B4-BE49-F238E27FC236}">
                <a16:creationId xmlns:a16="http://schemas.microsoft.com/office/drawing/2014/main" id="{354BE2C5-583B-49BC-9864-B01EEF7987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39B236-45F5-4CC6-8D53-A6903A1CC8B3}"/>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179688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6B206-0678-4577-B79F-760526A5FD76}"/>
              </a:ext>
            </a:extLst>
          </p:cNvPr>
          <p:cNvSpPr>
            <a:spLocks noGrp="1"/>
          </p:cNvSpPr>
          <p:nvPr>
            <p:ph type="title"/>
          </p:nvPr>
        </p:nvSpPr>
        <p:spPr>
          <a:xfrm>
            <a:off x="2019300" y="1322615"/>
            <a:ext cx="8175171" cy="4212771"/>
          </a:xfrm>
        </p:spPr>
        <p:txBody>
          <a:bodyPr/>
          <a:lstStyle>
            <a:lvl1pPr algn="ctr">
              <a:defRPr/>
            </a:lvl1pPr>
          </a:lstStyle>
          <a:p>
            <a:r>
              <a:rPr lang="en-US" dirty="0"/>
              <a:t>Click to edit Master title style</a:t>
            </a:r>
          </a:p>
        </p:txBody>
      </p:sp>
      <p:sp>
        <p:nvSpPr>
          <p:cNvPr id="3" name="Date Placeholder 2">
            <a:extLst>
              <a:ext uri="{FF2B5EF4-FFF2-40B4-BE49-F238E27FC236}">
                <a16:creationId xmlns:a16="http://schemas.microsoft.com/office/drawing/2014/main" id="{E6D5FCB8-AFD3-4801-BBD6-9548F4CF7C86}"/>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4" name="Footer Placeholder 3">
            <a:extLst>
              <a:ext uri="{FF2B5EF4-FFF2-40B4-BE49-F238E27FC236}">
                <a16:creationId xmlns:a16="http://schemas.microsoft.com/office/drawing/2014/main" id="{0F6DACF8-CBC0-416B-B28E-EE18C4238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0C7421-FF49-4CE9-87D0-2B4FFE0E3DC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656749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9CBFE-15AA-4447-9F9C-D8B0BEB242DA}"/>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3" name="Footer Placeholder 2">
            <a:extLst>
              <a:ext uri="{FF2B5EF4-FFF2-40B4-BE49-F238E27FC236}">
                <a16:creationId xmlns:a16="http://schemas.microsoft.com/office/drawing/2014/main" id="{C6B48227-EC1E-4063-9682-891A2DB1A8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2C6A63-C3F4-4563-A542-9A41AC946C32}"/>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2005250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00C1-FE18-461C-801C-8626C7759861}"/>
              </a:ext>
            </a:extLst>
          </p:cNvPr>
          <p:cNvSpPr>
            <a:spLocks noGrp="1"/>
          </p:cNvSpPr>
          <p:nvPr>
            <p:ph type="title"/>
          </p:nvPr>
        </p:nvSpPr>
        <p:spPr>
          <a:xfrm>
            <a:off x="1143000" y="1600200"/>
            <a:ext cx="3932237" cy="1964986"/>
          </a:xfrm>
        </p:spPr>
        <p:txBody>
          <a:bodyPr anchor="b">
            <a:normAutofit/>
          </a:bodyPr>
          <a:lstStyle>
            <a:lvl1pPr>
              <a:lnSpc>
                <a:spcPct val="110000"/>
              </a:lnSpc>
              <a:defRPr sz="2400" cap="all" spc="3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AB14CFF3-3406-49E3-9D5A-1BE90FFA508E}"/>
              </a:ext>
            </a:extLst>
          </p:cNvPr>
          <p:cNvSpPr>
            <a:spLocks noGrp="1"/>
          </p:cNvSpPr>
          <p:nvPr>
            <p:ph idx="1"/>
          </p:nvPr>
        </p:nvSpPr>
        <p:spPr>
          <a:xfrm>
            <a:off x="5627451" y="987425"/>
            <a:ext cx="5421548"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033D14FF-9082-4BBA-BC7A-F4C5B78599C5}"/>
              </a:ext>
            </a:extLst>
          </p:cNvPr>
          <p:cNvSpPr>
            <a:spLocks noGrp="1"/>
          </p:cNvSpPr>
          <p:nvPr>
            <p:ph type="body" sz="half" idx="2"/>
          </p:nvPr>
        </p:nvSpPr>
        <p:spPr>
          <a:xfrm>
            <a:off x="1143000" y="3662464"/>
            <a:ext cx="3932237" cy="2206523"/>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D5A2726-EB8E-4DF7-9A1B-F03BD8C7179E}"/>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6" name="Footer Placeholder 5">
            <a:extLst>
              <a:ext uri="{FF2B5EF4-FFF2-40B4-BE49-F238E27FC236}">
                <a16:creationId xmlns:a16="http://schemas.microsoft.com/office/drawing/2014/main" id="{8D9929BE-611C-4FE6-B0A5-E0FF9DF969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90B32-1D0E-4BCD-8850-59EA235F7EB4}"/>
              </a:ext>
            </a:extLst>
          </p:cNvPr>
          <p:cNvSpPr>
            <a:spLocks noGrp="1"/>
          </p:cNvSpPr>
          <p:nvPr>
            <p:ph type="sldNum" sz="quarter" idx="12"/>
          </p:nvPr>
        </p:nvSpPr>
        <p:spPr/>
        <p:txBody>
          <a:bodyPr/>
          <a:lstStyle/>
          <a:p>
            <a:fld id="{C0722274-0FAA-4649-AA4E-4210F4F32167}" type="slidenum">
              <a:rPr lang="en-US" smtClean="0"/>
              <a:t>‹#›</a:t>
            </a:fld>
            <a:endParaRPr lang="en-US"/>
          </a:p>
        </p:txBody>
      </p:sp>
    </p:spTree>
    <p:extLst>
      <p:ext uri="{BB962C8B-B14F-4D97-AF65-F5344CB8AC3E}">
        <p14:creationId xmlns:p14="http://schemas.microsoft.com/office/powerpoint/2010/main" val="3373341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A1460E-1069-4FCA-B04E-28F77C861046}"/>
              </a:ext>
            </a:extLst>
          </p:cNvPr>
          <p:cNvSpPr>
            <a:spLocks noGrp="1"/>
          </p:cNvSpPr>
          <p:nvPr>
            <p:ph type="pic" idx="1"/>
          </p:nvPr>
        </p:nvSpPr>
        <p:spPr>
          <a:xfrm>
            <a:off x="5513614" y="987425"/>
            <a:ext cx="55353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66138C1E-867B-4FE9-8783-9B1246AEB797}"/>
              </a:ext>
            </a:extLst>
          </p:cNvPr>
          <p:cNvSpPr>
            <a:spLocks noGrp="1"/>
          </p:cNvSpPr>
          <p:nvPr>
            <p:ph type="body" sz="half" idx="2"/>
          </p:nvPr>
        </p:nvSpPr>
        <p:spPr>
          <a:xfrm>
            <a:off x="1143000" y="3657601"/>
            <a:ext cx="3932236" cy="22113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0721568-4870-46F2-9F7E-F410702012D9}"/>
              </a:ext>
            </a:extLst>
          </p:cNvPr>
          <p:cNvSpPr>
            <a:spLocks noGrp="1"/>
          </p:cNvSpPr>
          <p:nvPr>
            <p:ph type="dt" sz="half" idx="10"/>
          </p:nvPr>
        </p:nvSpPr>
        <p:spPr/>
        <p:txBody>
          <a:bodyPr/>
          <a:lstStyle/>
          <a:p>
            <a:fld id="{3CADBD16-5BFB-4D9F-9646-C75D1B53BBB6}" type="datetimeFigureOut">
              <a:rPr lang="en-US" smtClean="0"/>
              <a:t>5/1/22</a:t>
            </a:fld>
            <a:endParaRPr lang="en-US"/>
          </a:p>
        </p:txBody>
      </p:sp>
      <p:sp>
        <p:nvSpPr>
          <p:cNvPr id="6" name="Footer Placeholder 5">
            <a:extLst>
              <a:ext uri="{FF2B5EF4-FFF2-40B4-BE49-F238E27FC236}">
                <a16:creationId xmlns:a16="http://schemas.microsoft.com/office/drawing/2014/main" id="{0BB3CC65-0E73-45A1-9D4F-3F4559B3B6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8C58CD-9BC3-431E-A7B4-D596A7F06C5E}"/>
              </a:ext>
            </a:extLst>
          </p:cNvPr>
          <p:cNvSpPr>
            <a:spLocks noGrp="1"/>
          </p:cNvSpPr>
          <p:nvPr>
            <p:ph type="sldNum" sz="quarter" idx="12"/>
          </p:nvPr>
        </p:nvSpPr>
        <p:spPr/>
        <p:txBody>
          <a:bodyPr/>
          <a:lstStyle/>
          <a:p>
            <a:fld id="{C0722274-0FAA-4649-AA4E-4210F4F32167}" type="slidenum">
              <a:rPr lang="en-US" smtClean="0"/>
              <a:t>‹#›</a:t>
            </a:fld>
            <a:endParaRPr lang="en-US"/>
          </a:p>
        </p:txBody>
      </p:sp>
      <p:sp>
        <p:nvSpPr>
          <p:cNvPr id="2" name="Title 1">
            <a:extLst>
              <a:ext uri="{FF2B5EF4-FFF2-40B4-BE49-F238E27FC236}">
                <a16:creationId xmlns:a16="http://schemas.microsoft.com/office/drawing/2014/main" id="{2368F756-D171-474C-8B1A-C818032F6F78}"/>
              </a:ext>
            </a:extLst>
          </p:cNvPr>
          <p:cNvSpPr>
            <a:spLocks noGrp="1"/>
          </p:cNvSpPr>
          <p:nvPr>
            <p:ph type="title"/>
          </p:nvPr>
        </p:nvSpPr>
        <p:spPr>
          <a:xfrm>
            <a:off x="1143000" y="1600201"/>
            <a:ext cx="3932236" cy="1959428"/>
          </a:xfrm>
        </p:spPr>
        <p:txBody>
          <a:bodyPr anchor="b">
            <a:normAutofit/>
          </a:bodyPr>
          <a:lstStyle>
            <a:lvl1pPr>
              <a:lnSpc>
                <a:spcPct val="110000"/>
              </a:lnSpc>
              <a:defRPr sz="2400" cap="all" spc="300" baseline="0"/>
            </a:lvl1pPr>
          </a:lstStyle>
          <a:p>
            <a:r>
              <a:rPr lang="en-US" dirty="0"/>
              <a:t>Click to edit Master title style</a:t>
            </a:r>
          </a:p>
        </p:txBody>
      </p:sp>
    </p:spTree>
    <p:extLst>
      <p:ext uri="{BB962C8B-B14F-4D97-AF65-F5344CB8AC3E}">
        <p14:creationId xmlns:p14="http://schemas.microsoft.com/office/powerpoint/2010/main" val="3843017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1C2F78B-DEE8-4195-A196-DFC51BDADFF9}"/>
              </a:ext>
            </a:extLst>
          </p:cNvPr>
          <p:cNvSpPr/>
          <p:nvPr/>
        </p:nvSpPr>
        <p:spPr>
          <a:xfrm>
            <a:off x="9749268" y="4070878"/>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A1D79D08-4BE8-4799-BE09-5078DFEE2256}"/>
              </a:ext>
            </a:extLst>
          </p:cNvPr>
          <p:cNvSpPr/>
          <p:nvPr/>
        </p:nvSpPr>
        <p:spPr>
          <a:xfrm rot="10800000">
            <a:off x="0" y="0"/>
            <a:ext cx="2442733" cy="2787123"/>
          </a:xfrm>
          <a:custGeom>
            <a:avLst/>
            <a:gdLst>
              <a:gd name="connsiteX0" fmla="*/ 2442733 w 2442733"/>
              <a:gd name="connsiteY0" fmla="*/ 0 h 2787123"/>
              <a:gd name="connsiteX1" fmla="*/ 2442733 w 2442733"/>
              <a:gd name="connsiteY1" fmla="*/ 2787123 h 2787123"/>
              <a:gd name="connsiteX2" fmla="*/ 0 w 2442733"/>
              <a:gd name="connsiteY2" fmla="*/ 2787123 h 2787123"/>
            </a:gdLst>
            <a:ahLst/>
            <a:cxnLst>
              <a:cxn ang="0">
                <a:pos x="connsiteX0" y="connsiteY0"/>
              </a:cxn>
              <a:cxn ang="0">
                <a:pos x="connsiteX1" y="connsiteY1"/>
              </a:cxn>
              <a:cxn ang="0">
                <a:pos x="connsiteX2" y="connsiteY2"/>
              </a:cxn>
            </a:cxnLst>
            <a:rect l="l" t="t" r="r" b="b"/>
            <a:pathLst>
              <a:path w="2442733" h="2787123">
                <a:moveTo>
                  <a:pt x="2442733" y="0"/>
                </a:moveTo>
                <a:lnTo>
                  <a:pt x="2442733" y="2787123"/>
                </a:lnTo>
                <a:lnTo>
                  <a:pt x="0" y="2787123"/>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2" name="Straight Connector 11">
            <a:extLst>
              <a:ext uri="{FF2B5EF4-FFF2-40B4-BE49-F238E27FC236}">
                <a16:creationId xmlns:a16="http://schemas.microsoft.com/office/drawing/2014/main" id="{C95D65A1-16CB-407F-993F-2A6D59BCC0C8}"/>
              </a:ext>
            </a:extLst>
          </p:cNvPr>
          <p:cNvCxnSpPr>
            <a:cxnSpLocks/>
          </p:cNvCxnSpPr>
          <p:nvPr/>
        </p:nvCxnSpPr>
        <p:spPr>
          <a:xfrm>
            <a:off x="1233837" y="6172200"/>
            <a:ext cx="9760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A018A2-815D-41B0-A189-FDF7A5E88891}"/>
              </a:ext>
            </a:extLst>
          </p:cNvPr>
          <p:cNvSpPr>
            <a:spLocks noGrp="1"/>
          </p:cNvSpPr>
          <p:nvPr>
            <p:ph type="title"/>
          </p:nvPr>
        </p:nvSpPr>
        <p:spPr>
          <a:xfrm>
            <a:off x="1143000" y="872935"/>
            <a:ext cx="9905999" cy="13608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DFAE63-1276-4C7C-BFF5-F5DF1CDB23E5}"/>
              </a:ext>
            </a:extLst>
          </p:cNvPr>
          <p:cNvSpPr>
            <a:spLocks noGrp="1"/>
          </p:cNvSpPr>
          <p:nvPr>
            <p:ph type="body" idx="1"/>
          </p:nvPr>
        </p:nvSpPr>
        <p:spPr>
          <a:xfrm>
            <a:off x="1143000" y="2332026"/>
            <a:ext cx="9905999" cy="356711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380268-2D73-487C-843B-51648AE18194}"/>
              </a:ext>
            </a:extLst>
          </p:cNvPr>
          <p:cNvSpPr>
            <a:spLocks noGrp="1"/>
          </p:cNvSpPr>
          <p:nvPr>
            <p:ph type="dt" sz="half" idx="2"/>
          </p:nvPr>
        </p:nvSpPr>
        <p:spPr>
          <a:xfrm>
            <a:off x="7388157" y="6356350"/>
            <a:ext cx="3093395" cy="365125"/>
          </a:xfrm>
          <a:prstGeom prst="rect">
            <a:avLst/>
          </a:prstGeom>
        </p:spPr>
        <p:txBody>
          <a:bodyPr vert="horz" lIns="91440" tIns="45720" rIns="91440" bIns="45720" rtlCol="0" anchor="ctr"/>
          <a:lstStyle>
            <a:lvl1pPr algn="r">
              <a:defRPr sz="1050">
                <a:solidFill>
                  <a:schemeClr val="tx1"/>
                </a:solidFill>
              </a:defRPr>
            </a:lvl1pPr>
          </a:lstStyle>
          <a:p>
            <a:fld id="{3CADBD16-5BFB-4D9F-9646-C75D1B53BBB6}" type="datetimeFigureOut">
              <a:rPr lang="en-US" smtClean="0"/>
              <a:pPr/>
              <a:t>5/1/22</a:t>
            </a:fld>
            <a:endParaRPr lang="en-US" dirty="0"/>
          </a:p>
        </p:txBody>
      </p:sp>
      <p:sp>
        <p:nvSpPr>
          <p:cNvPr id="5" name="Footer Placeholder 4">
            <a:extLst>
              <a:ext uri="{FF2B5EF4-FFF2-40B4-BE49-F238E27FC236}">
                <a16:creationId xmlns:a16="http://schemas.microsoft.com/office/drawing/2014/main" id="{99F61E6D-D51F-4BD7-B59D-19AF179177B8}"/>
              </a:ext>
            </a:extLst>
          </p:cNvPr>
          <p:cNvSpPr>
            <a:spLocks noGrp="1"/>
          </p:cNvSpPr>
          <p:nvPr>
            <p:ph type="ftr" sz="quarter" idx="3"/>
          </p:nvPr>
        </p:nvSpPr>
        <p:spPr>
          <a:xfrm>
            <a:off x="1143000" y="6356350"/>
            <a:ext cx="3959157" cy="365125"/>
          </a:xfrm>
          <a:prstGeom prst="rect">
            <a:avLst/>
          </a:prstGeom>
        </p:spPr>
        <p:txBody>
          <a:bodyPr vert="horz" lIns="91440" tIns="45720" rIns="91440" bIns="45720" rtlCol="0" anchor="ctr"/>
          <a:lstStyle>
            <a:lvl1pPr algn="l">
              <a:defRPr sz="105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27701B1-1C93-41C2-AEE1-815DEA51B962}"/>
              </a:ext>
            </a:extLst>
          </p:cNvPr>
          <p:cNvSpPr>
            <a:spLocks noGrp="1"/>
          </p:cNvSpPr>
          <p:nvPr>
            <p:ph type="sldNum" sz="quarter" idx="4"/>
          </p:nvPr>
        </p:nvSpPr>
        <p:spPr>
          <a:xfrm>
            <a:off x="10423186" y="6356350"/>
            <a:ext cx="625813" cy="365125"/>
          </a:xfrm>
          <a:prstGeom prst="rect">
            <a:avLst/>
          </a:prstGeom>
        </p:spPr>
        <p:txBody>
          <a:bodyPr vert="horz" lIns="91440" tIns="45720" rIns="91440" bIns="45720" rtlCol="0" anchor="ctr"/>
          <a:lstStyle>
            <a:lvl1pPr algn="r">
              <a:defRPr sz="1050">
                <a:solidFill>
                  <a:schemeClr val="tx1"/>
                </a:solidFill>
              </a:defRPr>
            </a:lvl1pPr>
          </a:lstStyle>
          <a:p>
            <a:fld id="{C0722274-0FAA-4649-AA4E-4210F4F32167}" type="slidenum">
              <a:rPr lang="en-US" smtClean="0"/>
              <a:pPr/>
              <a:t>‹#›</a:t>
            </a:fld>
            <a:endParaRPr lang="en-US" dirty="0"/>
          </a:p>
        </p:txBody>
      </p:sp>
    </p:spTree>
    <p:extLst>
      <p:ext uri="{BB962C8B-B14F-4D97-AF65-F5344CB8AC3E}">
        <p14:creationId xmlns:p14="http://schemas.microsoft.com/office/powerpoint/2010/main" val="1257955772"/>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c/home-credit-default-risk/dat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3B0A228-9EA3-4009-A82E-9402BBC72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ED7564-DEFB-C34C-8409-1EB672AEA2D6}"/>
              </a:ext>
            </a:extLst>
          </p:cNvPr>
          <p:cNvSpPr>
            <a:spLocks noGrp="1"/>
          </p:cNvSpPr>
          <p:nvPr>
            <p:ph type="ctrTitle"/>
          </p:nvPr>
        </p:nvSpPr>
        <p:spPr>
          <a:xfrm>
            <a:off x="714338" y="1785570"/>
            <a:ext cx="4835853" cy="4104868"/>
          </a:xfrm>
        </p:spPr>
        <p:txBody>
          <a:bodyPr>
            <a:normAutofit/>
          </a:bodyPr>
          <a:lstStyle/>
          <a:p>
            <a:pPr>
              <a:lnSpc>
                <a:spcPct val="90000"/>
              </a:lnSpc>
            </a:pPr>
            <a:r>
              <a:rPr lang="en-US" sz="5400" dirty="0"/>
              <a:t>Home </a:t>
            </a:r>
            <a:br>
              <a:rPr lang="en-US" sz="5400" dirty="0"/>
            </a:br>
            <a:r>
              <a:rPr lang="en-US" sz="5400" dirty="0"/>
              <a:t>credit </a:t>
            </a:r>
            <a:br>
              <a:rPr lang="en-US" sz="5400" dirty="0"/>
            </a:br>
            <a:r>
              <a:rPr lang="en-US" sz="5400" dirty="0"/>
              <a:t>Default </a:t>
            </a:r>
            <a:br>
              <a:rPr lang="en-US" sz="5400" dirty="0"/>
            </a:br>
            <a:r>
              <a:rPr lang="en-US" sz="5400" dirty="0"/>
              <a:t>risk</a:t>
            </a:r>
          </a:p>
        </p:txBody>
      </p:sp>
      <p:sp>
        <p:nvSpPr>
          <p:cNvPr id="3" name="Subtitle 2">
            <a:extLst>
              <a:ext uri="{FF2B5EF4-FFF2-40B4-BE49-F238E27FC236}">
                <a16:creationId xmlns:a16="http://schemas.microsoft.com/office/drawing/2014/main" id="{A2CEADF3-C220-0540-96F8-07E3B99110F3}"/>
              </a:ext>
            </a:extLst>
          </p:cNvPr>
          <p:cNvSpPr>
            <a:spLocks noGrp="1"/>
          </p:cNvSpPr>
          <p:nvPr>
            <p:ph type="subTitle" idx="1"/>
          </p:nvPr>
        </p:nvSpPr>
        <p:spPr>
          <a:xfrm>
            <a:off x="714339" y="4688474"/>
            <a:ext cx="3804724" cy="1871814"/>
          </a:xfrm>
        </p:spPr>
        <p:txBody>
          <a:bodyPr anchor="b">
            <a:normAutofit/>
          </a:bodyPr>
          <a:lstStyle/>
          <a:p>
            <a:r>
              <a:rPr lang="en-US" sz="1400" dirty="0"/>
              <a:t>  A Project By:</a:t>
            </a:r>
          </a:p>
          <a:p>
            <a:r>
              <a:rPr lang="en-US" sz="1400" dirty="0"/>
              <a:t>- Carter Holmes | </a:t>
            </a:r>
            <a:r>
              <a:rPr lang="en-US" sz="1400" dirty="0" err="1"/>
              <a:t>cartholm</a:t>
            </a:r>
            <a:br>
              <a:rPr lang="en-US" sz="1400" dirty="0"/>
            </a:br>
            <a:r>
              <a:rPr lang="en-US" sz="1400" dirty="0"/>
              <a:t>- Harsh Srivastava | </a:t>
            </a:r>
            <a:r>
              <a:rPr lang="en-US" sz="1400" dirty="0" err="1"/>
              <a:t>hsrivas</a:t>
            </a:r>
            <a:br>
              <a:rPr lang="en-US" sz="1400" dirty="0"/>
            </a:br>
            <a:r>
              <a:rPr lang="en-US" sz="1400" dirty="0"/>
              <a:t>- </a:t>
            </a:r>
            <a:r>
              <a:rPr lang="en-US" sz="1400" dirty="0" err="1"/>
              <a:t>Ritwik</a:t>
            </a:r>
            <a:r>
              <a:rPr lang="en-US" sz="1400" dirty="0"/>
              <a:t> </a:t>
            </a:r>
            <a:r>
              <a:rPr lang="en-US" sz="1400" dirty="0" err="1"/>
              <a:t>Budhiraja</a:t>
            </a:r>
            <a:r>
              <a:rPr lang="en-US" sz="1400" dirty="0"/>
              <a:t> | </a:t>
            </a:r>
            <a:r>
              <a:rPr lang="en-US" sz="1400" dirty="0" err="1"/>
              <a:t>rbudhira</a:t>
            </a:r>
            <a:br>
              <a:rPr lang="en-US" sz="1400" dirty="0"/>
            </a:br>
            <a:r>
              <a:rPr lang="en-US" sz="1400" dirty="0"/>
              <a:t>- Yash Shah | </a:t>
            </a:r>
            <a:r>
              <a:rPr lang="en-US" sz="1400" dirty="0" err="1"/>
              <a:t>yashah</a:t>
            </a:r>
            <a:endParaRPr lang="en-US" sz="1400" dirty="0"/>
          </a:p>
        </p:txBody>
      </p:sp>
      <p:pic>
        <p:nvPicPr>
          <p:cNvPr id="4" name="Picture 3" descr="A midsection of a person holding a miniature house">
            <a:extLst>
              <a:ext uri="{FF2B5EF4-FFF2-40B4-BE49-F238E27FC236}">
                <a16:creationId xmlns:a16="http://schemas.microsoft.com/office/drawing/2014/main" id="{7791312C-A7AE-BF44-129F-69E2F59E21FD}"/>
              </a:ext>
            </a:extLst>
          </p:cNvPr>
          <p:cNvPicPr>
            <a:picLocks noChangeAspect="1"/>
          </p:cNvPicPr>
          <p:nvPr/>
        </p:nvPicPr>
        <p:blipFill rotWithShape="1">
          <a:blip r:embed="rId2"/>
          <a:srcRect l="7170" r="5499" b="-1"/>
          <a:stretch/>
        </p:blipFill>
        <p:spPr>
          <a:xfrm>
            <a:off x="2685473" y="10"/>
            <a:ext cx="9506528" cy="6857990"/>
          </a:xfrm>
          <a:custGeom>
            <a:avLst/>
            <a:gdLst/>
            <a:ahLst/>
            <a:cxnLst/>
            <a:rect l="l" t="t" r="r" b="b"/>
            <a:pathLst>
              <a:path w="9506528" h="6858000">
                <a:moveTo>
                  <a:pt x="6427633" y="0"/>
                </a:moveTo>
                <a:lnTo>
                  <a:pt x="9506528" y="0"/>
                </a:lnTo>
                <a:lnTo>
                  <a:pt x="9506528" y="1557082"/>
                </a:lnTo>
                <a:lnTo>
                  <a:pt x="4860617" y="6858000"/>
                </a:lnTo>
                <a:lnTo>
                  <a:pt x="417041" y="6858000"/>
                </a:lnTo>
                <a:close/>
                <a:moveTo>
                  <a:pt x="0" y="0"/>
                </a:moveTo>
                <a:lnTo>
                  <a:pt x="6427633" y="0"/>
                </a:lnTo>
                <a:lnTo>
                  <a:pt x="0" y="1"/>
                </a:lnTo>
                <a:close/>
              </a:path>
            </a:pathLst>
          </a:custGeom>
        </p:spPr>
      </p:pic>
      <p:sp>
        <p:nvSpPr>
          <p:cNvPr id="11" name="Freeform: Shape 10">
            <a:extLst>
              <a:ext uri="{FF2B5EF4-FFF2-40B4-BE49-F238E27FC236}">
                <a16:creationId xmlns:a16="http://schemas.microsoft.com/office/drawing/2014/main" id="{48D8C03A-D73E-4E89-A17E-452429264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3854" y="1549822"/>
            <a:ext cx="4676439" cy="5313651"/>
          </a:xfrm>
          <a:custGeom>
            <a:avLst/>
            <a:gdLst>
              <a:gd name="connsiteX0" fmla="*/ 6846874 w 6846874"/>
              <a:gd name="connsiteY0" fmla="*/ 3021586 h 3021586"/>
              <a:gd name="connsiteX1" fmla="*/ 0 w 6846874"/>
              <a:gd name="connsiteY1" fmla="*/ 3021585 h 3021586"/>
              <a:gd name="connsiteX2" fmla="*/ 3399286 w 6846874"/>
              <a:gd name="connsiteY2" fmla="*/ 0 h 3021586"/>
              <a:gd name="connsiteX0" fmla="*/ 6846874 w 6846874"/>
              <a:gd name="connsiteY0" fmla="*/ 3016405 h 3016405"/>
              <a:gd name="connsiteX1" fmla="*/ 0 w 6846874"/>
              <a:gd name="connsiteY1" fmla="*/ 3016404 h 3016405"/>
              <a:gd name="connsiteX2" fmla="*/ 3425190 w 6846874"/>
              <a:gd name="connsiteY2" fmla="*/ 0 h 3016405"/>
              <a:gd name="connsiteX3" fmla="*/ 6846874 w 6846874"/>
              <a:gd name="connsiteY3" fmla="*/ 3016405 h 3016405"/>
              <a:gd name="connsiteX0" fmla="*/ 6846874 w 6846874"/>
              <a:gd name="connsiteY0" fmla="*/ 3055286 h 3055286"/>
              <a:gd name="connsiteX1" fmla="*/ 0 w 6846874"/>
              <a:gd name="connsiteY1" fmla="*/ 3055285 h 3055286"/>
              <a:gd name="connsiteX2" fmla="*/ 3425190 w 6846874"/>
              <a:gd name="connsiteY2" fmla="*/ 0 h 3055286"/>
              <a:gd name="connsiteX3" fmla="*/ 6846874 w 6846874"/>
              <a:gd name="connsiteY3" fmla="*/ 3055286 h 3055286"/>
              <a:gd name="connsiteX0" fmla="*/ 6846874 w 6846874"/>
              <a:gd name="connsiteY0" fmla="*/ 5422604 h 5422604"/>
              <a:gd name="connsiteX1" fmla="*/ 0 w 6846874"/>
              <a:gd name="connsiteY1" fmla="*/ 5422603 h 5422604"/>
              <a:gd name="connsiteX2" fmla="*/ 6839561 w 6846874"/>
              <a:gd name="connsiteY2" fmla="*/ 0 h 5422604"/>
              <a:gd name="connsiteX3" fmla="*/ 6846874 w 6846874"/>
              <a:gd name="connsiteY3" fmla="*/ 5422604 h 5422604"/>
            </a:gdLst>
            <a:ahLst/>
            <a:cxnLst>
              <a:cxn ang="0">
                <a:pos x="connsiteX0" y="connsiteY0"/>
              </a:cxn>
              <a:cxn ang="0">
                <a:pos x="connsiteX1" y="connsiteY1"/>
              </a:cxn>
              <a:cxn ang="0">
                <a:pos x="connsiteX2" y="connsiteY2"/>
              </a:cxn>
              <a:cxn ang="0">
                <a:pos x="connsiteX3" y="connsiteY3"/>
              </a:cxn>
            </a:cxnLst>
            <a:rect l="l" t="t" r="r" b="b"/>
            <a:pathLst>
              <a:path w="6846874" h="5422604">
                <a:moveTo>
                  <a:pt x="6846874" y="5422604"/>
                </a:moveTo>
                <a:lnTo>
                  <a:pt x="0" y="5422603"/>
                </a:lnTo>
                <a:lnTo>
                  <a:pt x="6839561" y="0"/>
                </a:lnTo>
                <a:cubicBezTo>
                  <a:pt x="6841999" y="1807535"/>
                  <a:pt x="6844436" y="3615069"/>
                  <a:pt x="6846874" y="5422604"/>
                </a:cubicBez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662DA905-3159-324D-96CC-817CCEF07454}"/>
              </a:ext>
            </a:extLst>
          </p:cNvPr>
          <p:cNvSpPr txBox="1"/>
          <p:nvPr/>
        </p:nvSpPr>
        <p:spPr>
          <a:xfrm>
            <a:off x="714338" y="492676"/>
            <a:ext cx="5381660" cy="800219"/>
          </a:xfrm>
          <a:prstGeom prst="rect">
            <a:avLst/>
          </a:prstGeom>
          <a:noFill/>
        </p:spPr>
        <p:txBody>
          <a:bodyPr wrap="square" rtlCol="0">
            <a:spAutoFit/>
          </a:bodyPr>
          <a:lstStyle/>
          <a:p>
            <a:r>
              <a:rPr lang="en-US" dirty="0"/>
              <a:t>CSCI-P 556: Applied Machine Learning</a:t>
            </a:r>
            <a:br>
              <a:rPr lang="en-US" dirty="0"/>
            </a:br>
            <a:r>
              <a:rPr lang="en-US" sz="1400" dirty="0"/>
              <a:t>Final Project – Phase 3</a:t>
            </a:r>
            <a:br>
              <a:rPr lang="en-US" sz="1400" dirty="0"/>
            </a:br>
            <a:r>
              <a:rPr lang="en-US" sz="1400" dirty="0"/>
              <a:t>Group 32</a:t>
            </a:r>
          </a:p>
        </p:txBody>
      </p:sp>
    </p:spTree>
    <p:extLst>
      <p:ext uri="{BB962C8B-B14F-4D97-AF65-F5344CB8AC3E}">
        <p14:creationId xmlns:p14="http://schemas.microsoft.com/office/powerpoint/2010/main" val="3011669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162FD6-B520-8AFE-0574-E14BD5531FD8}"/>
              </a:ext>
            </a:extLst>
          </p:cNvPr>
          <p:cNvSpPr>
            <a:spLocks noGrp="1"/>
          </p:cNvSpPr>
          <p:nvPr>
            <p:ph idx="1"/>
          </p:nvPr>
        </p:nvSpPr>
        <p:spPr>
          <a:xfrm>
            <a:off x="466106" y="515100"/>
            <a:ext cx="6291881" cy="5315683"/>
          </a:xfrm>
        </p:spPr>
        <p:txBody>
          <a:bodyPr>
            <a:normAutofit/>
          </a:bodyPr>
          <a:lstStyle/>
          <a:p>
            <a:pPr marL="0" indent="0" algn="just">
              <a:buNone/>
            </a:pPr>
            <a:r>
              <a:rPr lang="en-US" dirty="0"/>
              <a:t>6. By determining their association with the objective variable, we were able to identify the key elements for this home credit risk prediction. As an update to phase 1 feature engineering, we took the following steps:</a:t>
            </a:r>
          </a:p>
          <a:p>
            <a:pPr marL="0" indent="0" algn="just">
              <a:buNone/>
            </a:pPr>
            <a:r>
              <a:rPr lang="en-US" dirty="0"/>
              <a:t>7. We consolidated the bureau balance, bureau, instalments payments, POS CASH balance, and previous application files into the main application train and application test files.</a:t>
            </a:r>
          </a:p>
          <a:p>
            <a:pPr marL="0" indent="0" algn="just">
              <a:buNone/>
            </a:pPr>
            <a:r>
              <a:rPr lang="en-US" dirty="0"/>
              <a:t>8. We experimented with the added features to produce new features after merging these files with the application train file.</a:t>
            </a:r>
          </a:p>
          <a:p>
            <a:pPr marL="0" indent="0">
              <a:buNone/>
            </a:pPr>
            <a:endParaRPr lang="en-US" dirty="0"/>
          </a:p>
        </p:txBody>
      </p:sp>
      <p:pic>
        <p:nvPicPr>
          <p:cNvPr id="4" name="Picture 3">
            <a:extLst>
              <a:ext uri="{FF2B5EF4-FFF2-40B4-BE49-F238E27FC236}">
                <a16:creationId xmlns:a16="http://schemas.microsoft.com/office/drawing/2014/main" id="{B8E4056E-0EC6-34D9-D0B7-CD9724011C1A}"/>
              </a:ext>
            </a:extLst>
          </p:cNvPr>
          <p:cNvPicPr>
            <a:picLocks noChangeAspect="1"/>
          </p:cNvPicPr>
          <p:nvPr/>
        </p:nvPicPr>
        <p:blipFill>
          <a:blip r:embed="rId2"/>
          <a:stretch>
            <a:fillRect/>
          </a:stretch>
        </p:blipFill>
        <p:spPr>
          <a:xfrm>
            <a:off x="7478202" y="515100"/>
            <a:ext cx="3424545" cy="4771276"/>
          </a:xfrm>
          <a:prstGeom prst="rect">
            <a:avLst/>
          </a:prstGeom>
        </p:spPr>
      </p:pic>
      <p:sp>
        <p:nvSpPr>
          <p:cNvPr id="5" name="TextBox 4">
            <a:extLst>
              <a:ext uri="{FF2B5EF4-FFF2-40B4-BE49-F238E27FC236}">
                <a16:creationId xmlns:a16="http://schemas.microsoft.com/office/drawing/2014/main" id="{E75AAD45-C28A-1B02-84B5-FBAEE1E2BB15}"/>
              </a:ext>
            </a:extLst>
          </p:cNvPr>
          <p:cNvSpPr txBox="1"/>
          <p:nvPr/>
        </p:nvSpPr>
        <p:spPr>
          <a:xfrm>
            <a:off x="7372350" y="5400675"/>
            <a:ext cx="3424545" cy="646331"/>
          </a:xfrm>
          <a:prstGeom prst="rect">
            <a:avLst/>
          </a:prstGeom>
          <a:noFill/>
        </p:spPr>
        <p:txBody>
          <a:bodyPr wrap="square" rtlCol="0">
            <a:spAutoFit/>
          </a:bodyPr>
          <a:lstStyle/>
          <a:p>
            <a:r>
              <a:rPr lang="en-US" dirty="0"/>
              <a:t>New Features created with the highest correlation.</a:t>
            </a:r>
          </a:p>
        </p:txBody>
      </p:sp>
    </p:spTree>
    <p:extLst>
      <p:ext uri="{BB962C8B-B14F-4D97-AF65-F5344CB8AC3E}">
        <p14:creationId xmlns:p14="http://schemas.microsoft.com/office/powerpoint/2010/main" val="4047043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6B84-3BD6-1249-AF90-BF8D63630FBE}"/>
              </a:ext>
            </a:extLst>
          </p:cNvPr>
          <p:cNvSpPr>
            <a:spLocks noGrp="1"/>
          </p:cNvSpPr>
          <p:nvPr>
            <p:ph type="title"/>
          </p:nvPr>
        </p:nvSpPr>
        <p:spPr>
          <a:xfrm>
            <a:off x="454511" y="118334"/>
            <a:ext cx="9905999" cy="1360898"/>
          </a:xfrm>
        </p:spPr>
        <p:txBody>
          <a:bodyPr>
            <a:normAutofit/>
          </a:bodyPr>
          <a:lstStyle/>
          <a:p>
            <a:r>
              <a:rPr lang="en-US" sz="2400" b="1" dirty="0"/>
              <a:t>VISUAL EXPLORATORY DATA ANALYSIS</a:t>
            </a:r>
          </a:p>
        </p:txBody>
      </p:sp>
      <p:pic>
        <p:nvPicPr>
          <p:cNvPr id="1026" name="Picture 2">
            <a:extLst>
              <a:ext uri="{FF2B5EF4-FFF2-40B4-BE49-F238E27FC236}">
                <a16:creationId xmlns:a16="http://schemas.microsoft.com/office/drawing/2014/main" id="{BBA00387-7EE5-7F40-85DF-9ED9515950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511" y="1259910"/>
            <a:ext cx="3024951" cy="31621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418D72F-91F6-E64F-9DB8-4714B72E0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1088" y="2621664"/>
            <a:ext cx="3419238" cy="31621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33C838-624C-0941-94B8-428BB0915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6040" y="1259910"/>
            <a:ext cx="3931449" cy="30107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3A316B-1B18-9441-9F1D-63CE4AF530F6}"/>
              </a:ext>
            </a:extLst>
          </p:cNvPr>
          <p:cNvSpPr txBox="1"/>
          <p:nvPr/>
        </p:nvSpPr>
        <p:spPr>
          <a:xfrm>
            <a:off x="7702476" y="4346947"/>
            <a:ext cx="3583040" cy="923330"/>
          </a:xfrm>
          <a:prstGeom prst="rect">
            <a:avLst/>
          </a:prstGeom>
          <a:noFill/>
        </p:spPr>
        <p:txBody>
          <a:bodyPr wrap="square" rtlCol="0">
            <a:spAutoFit/>
          </a:bodyPr>
          <a:lstStyle/>
          <a:p>
            <a:r>
              <a:rPr lang="en-US" b="1" dirty="0"/>
              <a:t>Inference</a:t>
            </a:r>
          </a:p>
          <a:p>
            <a:r>
              <a:rPr lang="en-US" dirty="0"/>
              <a:t>The majority of clients who are married have repaid the loan.</a:t>
            </a:r>
          </a:p>
        </p:txBody>
      </p:sp>
      <p:sp>
        <p:nvSpPr>
          <p:cNvPr id="8" name="TextBox 7">
            <a:extLst>
              <a:ext uri="{FF2B5EF4-FFF2-40B4-BE49-F238E27FC236}">
                <a16:creationId xmlns:a16="http://schemas.microsoft.com/office/drawing/2014/main" id="{9A640884-1BC1-8248-9E06-43DB9966800A}"/>
              </a:ext>
            </a:extLst>
          </p:cNvPr>
          <p:cNvSpPr txBox="1"/>
          <p:nvPr/>
        </p:nvSpPr>
        <p:spPr>
          <a:xfrm>
            <a:off x="3909187" y="1366559"/>
            <a:ext cx="3583040" cy="1200329"/>
          </a:xfrm>
          <a:prstGeom prst="rect">
            <a:avLst/>
          </a:prstGeom>
          <a:noFill/>
        </p:spPr>
        <p:txBody>
          <a:bodyPr wrap="square" rtlCol="0">
            <a:spAutoFit/>
          </a:bodyPr>
          <a:lstStyle/>
          <a:p>
            <a:r>
              <a:rPr lang="en-US" b="1" dirty="0"/>
              <a:t>Inference</a:t>
            </a:r>
          </a:p>
          <a:p>
            <a:r>
              <a:rPr lang="en-US" dirty="0"/>
              <a:t>The number of females repaying the loan is higher than the number of males.</a:t>
            </a:r>
          </a:p>
        </p:txBody>
      </p:sp>
      <p:sp>
        <p:nvSpPr>
          <p:cNvPr id="9" name="TextBox 8">
            <a:extLst>
              <a:ext uri="{FF2B5EF4-FFF2-40B4-BE49-F238E27FC236}">
                <a16:creationId xmlns:a16="http://schemas.microsoft.com/office/drawing/2014/main" id="{BA63573B-3545-6B4B-99E0-C4D75D9AD535}"/>
              </a:ext>
            </a:extLst>
          </p:cNvPr>
          <p:cNvSpPr txBox="1"/>
          <p:nvPr/>
        </p:nvSpPr>
        <p:spPr>
          <a:xfrm>
            <a:off x="326147" y="4531613"/>
            <a:ext cx="3583040" cy="1477328"/>
          </a:xfrm>
          <a:prstGeom prst="rect">
            <a:avLst/>
          </a:prstGeom>
          <a:noFill/>
        </p:spPr>
        <p:txBody>
          <a:bodyPr wrap="square" rtlCol="0">
            <a:spAutoFit/>
          </a:bodyPr>
          <a:lstStyle/>
          <a:p>
            <a:r>
              <a:rPr lang="en-US" b="1" dirty="0"/>
              <a:t>Inference</a:t>
            </a:r>
          </a:p>
          <a:p>
            <a:r>
              <a:rPr lang="en-US" dirty="0"/>
              <a:t>The number of females applying for a loan is much higher than that of men according to the pie chart above.</a:t>
            </a:r>
          </a:p>
        </p:txBody>
      </p:sp>
    </p:spTree>
    <p:extLst>
      <p:ext uri="{BB962C8B-B14F-4D97-AF65-F5344CB8AC3E}">
        <p14:creationId xmlns:p14="http://schemas.microsoft.com/office/powerpoint/2010/main" val="7152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8204C29-FAC5-5244-839B-5649693FF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62" y="420131"/>
            <a:ext cx="5337401" cy="32868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D5B45F5-8B70-0948-82B7-27AD85BB5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737" y="2594920"/>
            <a:ext cx="5337401" cy="32798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EF64E2-D0CB-BF47-A7AA-DCA3CE5B1569}"/>
              </a:ext>
            </a:extLst>
          </p:cNvPr>
          <p:cNvSpPr txBox="1"/>
          <p:nvPr/>
        </p:nvSpPr>
        <p:spPr>
          <a:xfrm>
            <a:off x="536212" y="3913775"/>
            <a:ext cx="3583040" cy="1477328"/>
          </a:xfrm>
          <a:prstGeom prst="rect">
            <a:avLst/>
          </a:prstGeom>
          <a:noFill/>
        </p:spPr>
        <p:txBody>
          <a:bodyPr wrap="square" rtlCol="0">
            <a:spAutoFit/>
          </a:bodyPr>
          <a:lstStyle/>
          <a:p>
            <a:r>
              <a:rPr lang="en-US" b="1" dirty="0"/>
              <a:t>Inference</a:t>
            </a:r>
          </a:p>
          <a:p>
            <a:r>
              <a:rPr lang="en-US" dirty="0"/>
              <a:t>The number of females applying for a loan is much higher than that of men according to the pie chart above.</a:t>
            </a:r>
          </a:p>
        </p:txBody>
      </p:sp>
      <p:sp>
        <p:nvSpPr>
          <p:cNvPr id="8" name="TextBox 7">
            <a:extLst>
              <a:ext uri="{FF2B5EF4-FFF2-40B4-BE49-F238E27FC236}">
                <a16:creationId xmlns:a16="http://schemas.microsoft.com/office/drawing/2014/main" id="{7F3BF64E-B503-774A-ADBF-64E628204D04}"/>
              </a:ext>
            </a:extLst>
          </p:cNvPr>
          <p:cNvSpPr txBox="1"/>
          <p:nvPr/>
        </p:nvSpPr>
        <p:spPr>
          <a:xfrm>
            <a:off x="6202737" y="1230333"/>
            <a:ext cx="3583040" cy="1200329"/>
          </a:xfrm>
          <a:prstGeom prst="rect">
            <a:avLst/>
          </a:prstGeom>
          <a:noFill/>
        </p:spPr>
        <p:txBody>
          <a:bodyPr wrap="square" rtlCol="0">
            <a:spAutoFit/>
          </a:bodyPr>
          <a:lstStyle/>
          <a:p>
            <a:r>
              <a:rPr lang="en-US" b="1" dirty="0"/>
              <a:t>Inference</a:t>
            </a:r>
          </a:p>
          <a:p>
            <a:r>
              <a:rPr lang="en-US" dirty="0"/>
              <a:t>Under each family status, the females have the highest repayment percentage.</a:t>
            </a:r>
          </a:p>
        </p:txBody>
      </p:sp>
    </p:spTree>
    <p:extLst>
      <p:ext uri="{BB962C8B-B14F-4D97-AF65-F5344CB8AC3E}">
        <p14:creationId xmlns:p14="http://schemas.microsoft.com/office/powerpoint/2010/main" val="3300384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19E62716-ECB4-1144-84C6-2D9600643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2" y="2754012"/>
            <a:ext cx="4404832" cy="30783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DAD0EF-AAC3-B54E-946B-F4C55198ECA4}"/>
              </a:ext>
            </a:extLst>
          </p:cNvPr>
          <p:cNvSpPr txBox="1"/>
          <p:nvPr/>
        </p:nvSpPr>
        <p:spPr>
          <a:xfrm>
            <a:off x="5115341" y="4828740"/>
            <a:ext cx="4967771" cy="923330"/>
          </a:xfrm>
          <a:prstGeom prst="rect">
            <a:avLst/>
          </a:prstGeom>
          <a:noFill/>
        </p:spPr>
        <p:txBody>
          <a:bodyPr wrap="square" rtlCol="0">
            <a:spAutoFit/>
          </a:bodyPr>
          <a:lstStyle/>
          <a:p>
            <a:r>
              <a:rPr lang="en-US" b="1" dirty="0"/>
              <a:t>Inference</a:t>
            </a:r>
          </a:p>
          <a:p>
            <a:r>
              <a:rPr lang="en-US" dirty="0"/>
              <a:t>Out of 25000 people who have not repaid the loan, 70% of people do not own a car!</a:t>
            </a:r>
          </a:p>
        </p:txBody>
      </p:sp>
      <p:sp>
        <p:nvSpPr>
          <p:cNvPr id="8" name="TextBox 7">
            <a:extLst>
              <a:ext uri="{FF2B5EF4-FFF2-40B4-BE49-F238E27FC236}">
                <a16:creationId xmlns:a16="http://schemas.microsoft.com/office/drawing/2014/main" id="{A278B558-C56A-EC4B-A914-52F32B48D999}"/>
              </a:ext>
            </a:extLst>
          </p:cNvPr>
          <p:cNvSpPr txBox="1"/>
          <p:nvPr/>
        </p:nvSpPr>
        <p:spPr>
          <a:xfrm>
            <a:off x="6676412" y="1277438"/>
            <a:ext cx="4967771" cy="1200329"/>
          </a:xfrm>
          <a:prstGeom prst="rect">
            <a:avLst/>
          </a:prstGeom>
          <a:noFill/>
        </p:spPr>
        <p:txBody>
          <a:bodyPr wrap="square" rtlCol="0">
            <a:spAutoFit/>
          </a:bodyPr>
          <a:lstStyle/>
          <a:p>
            <a:r>
              <a:rPr lang="en-US" b="1" dirty="0"/>
              <a:t>Inference</a:t>
            </a:r>
          </a:p>
          <a:p>
            <a:r>
              <a:rPr lang="en-US" dirty="0"/>
              <a:t>Clients with a secondary/special degree, are more likely to repay the loans compared to the others..</a:t>
            </a:r>
          </a:p>
        </p:txBody>
      </p:sp>
      <p:pic>
        <p:nvPicPr>
          <p:cNvPr id="3080" name="Picture 8">
            <a:extLst>
              <a:ext uri="{FF2B5EF4-FFF2-40B4-BE49-F238E27FC236}">
                <a16:creationId xmlns:a16="http://schemas.microsoft.com/office/drawing/2014/main" id="{7F49465E-6BD6-CA43-A9B2-F55C1D3D7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2" y="389078"/>
            <a:ext cx="6046414" cy="2088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198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2AB4B5D-A9DA-104B-AFB5-CA790C27F2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70" y="429741"/>
            <a:ext cx="3967947" cy="28077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6AD5F87-BDCF-194A-B71F-F62FB13EA0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5503" y="3429000"/>
            <a:ext cx="7459362" cy="24514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9612B3-03C9-F34A-B89A-4FE0B558D940}"/>
              </a:ext>
            </a:extLst>
          </p:cNvPr>
          <p:cNvSpPr txBox="1"/>
          <p:nvPr/>
        </p:nvSpPr>
        <p:spPr>
          <a:xfrm>
            <a:off x="4485503" y="429741"/>
            <a:ext cx="4967771" cy="1200329"/>
          </a:xfrm>
          <a:prstGeom prst="rect">
            <a:avLst/>
          </a:prstGeom>
          <a:noFill/>
        </p:spPr>
        <p:txBody>
          <a:bodyPr wrap="square" rtlCol="0">
            <a:spAutoFit/>
          </a:bodyPr>
          <a:lstStyle/>
          <a:p>
            <a:r>
              <a:rPr lang="en-US" b="1" dirty="0"/>
              <a:t>Inference</a:t>
            </a:r>
          </a:p>
          <a:p>
            <a:r>
              <a:rPr lang="en-US" dirty="0"/>
              <a:t>Although the loans are not repaid, maximum number of people still live in their own houses/apartments.</a:t>
            </a:r>
          </a:p>
        </p:txBody>
      </p:sp>
      <p:sp>
        <p:nvSpPr>
          <p:cNvPr id="7" name="TextBox 6">
            <a:extLst>
              <a:ext uri="{FF2B5EF4-FFF2-40B4-BE49-F238E27FC236}">
                <a16:creationId xmlns:a16="http://schemas.microsoft.com/office/drawing/2014/main" id="{27850DED-40FE-B442-B96C-6F930FD1A9F7}"/>
              </a:ext>
            </a:extLst>
          </p:cNvPr>
          <p:cNvSpPr txBox="1"/>
          <p:nvPr/>
        </p:nvSpPr>
        <p:spPr>
          <a:xfrm>
            <a:off x="474389" y="4680159"/>
            <a:ext cx="3855308" cy="1200329"/>
          </a:xfrm>
          <a:prstGeom prst="rect">
            <a:avLst/>
          </a:prstGeom>
          <a:noFill/>
        </p:spPr>
        <p:txBody>
          <a:bodyPr wrap="square" rtlCol="0">
            <a:spAutoFit/>
          </a:bodyPr>
          <a:lstStyle/>
          <a:p>
            <a:pPr algn="r"/>
            <a:r>
              <a:rPr lang="en-US" b="1" dirty="0"/>
              <a:t>Inference</a:t>
            </a:r>
          </a:p>
          <a:p>
            <a:pPr algn="r"/>
            <a:r>
              <a:rPr lang="en-US" dirty="0"/>
              <a:t>According to the visualization on the right. Clients with a working income type have repaid most loans.</a:t>
            </a:r>
          </a:p>
        </p:txBody>
      </p:sp>
    </p:spTree>
    <p:extLst>
      <p:ext uri="{BB962C8B-B14F-4D97-AF65-F5344CB8AC3E}">
        <p14:creationId xmlns:p14="http://schemas.microsoft.com/office/powerpoint/2010/main" val="2423883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9A0772-0451-6243-AE27-546339788511}"/>
              </a:ext>
            </a:extLst>
          </p:cNvPr>
          <p:cNvSpPr txBox="1"/>
          <p:nvPr/>
        </p:nvSpPr>
        <p:spPr>
          <a:xfrm>
            <a:off x="9161516" y="463769"/>
            <a:ext cx="2715064" cy="3970318"/>
          </a:xfrm>
          <a:prstGeom prst="rect">
            <a:avLst/>
          </a:prstGeom>
          <a:noFill/>
        </p:spPr>
        <p:txBody>
          <a:bodyPr wrap="square" rtlCol="0">
            <a:spAutoFit/>
          </a:bodyPr>
          <a:lstStyle/>
          <a:p>
            <a:r>
              <a:rPr lang="en-US" b="1" dirty="0"/>
              <a:t>Inference</a:t>
            </a:r>
          </a:p>
          <a:p>
            <a:r>
              <a:rPr lang="en-US" dirty="0"/>
              <a:t>In this visualization, we are trying to see if the variables possess a linear relationship with the target variables or not. This is only so that we can ensure the use of a linear model like a Logistic Regression Model. All these variables show a linear relationship be positive or negative.</a:t>
            </a:r>
          </a:p>
        </p:txBody>
      </p:sp>
      <p:pic>
        <p:nvPicPr>
          <p:cNvPr id="5124" name="Picture 4">
            <a:extLst>
              <a:ext uri="{FF2B5EF4-FFF2-40B4-BE49-F238E27FC236}">
                <a16:creationId xmlns:a16="http://schemas.microsoft.com/office/drawing/2014/main" id="{6CFDAA78-4637-074C-947F-BCF08922C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420" y="446197"/>
            <a:ext cx="8690311" cy="5241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301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A8B7A3-A18A-323D-1D8E-FED1CD864348}"/>
              </a:ext>
            </a:extLst>
          </p:cNvPr>
          <p:cNvSpPr>
            <a:spLocks noGrp="1"/>
          </p:cNvSpPr>
          <p:nvPr>
            <p:ph idx="1"/>
          </p:nvPr>
        </p:nvSpPr>
        <p:spPr>
          <a:xfrm>
            <a:off x="679862" y="1639305"/>
            <a:ext cx="9905999" cy="3567118"/>
          </a:xfrm>
        </p:spPr>
        <p:txBody>
          <a:bodyPr>
            <a:normAutofit lnSpcReduction="10000"/>
          </a:bodyPr>
          <a:lstStyle/>
          <a:p>
            <a:pPr algn="just"/>
            <a:r>
              <a:rPr lang="en-US" dirty="0"/>
              <a:t>After selecting the optimal features for our models, we use hyperparameter tuning to find the most optimal setting for running our model.</a:t>
            </a:r>
          </a:p>
          <a:p>
            <a:pPr algn="just"/>
            <a:r>
              <a:rPr lang="en-US" dirty="0"/>
              <a:t>For hyperparameter tuning, we have decided to use </a:t>
            </a:r>
            <a:r>
              <a:rPr lang="en-US" dirty="0" err="1"/>
              <a:t>GridSearchCV</a:t>
            </a:r>
            <a:r>
              <a:rPr lang="en-US" dirty="0"/>
              <a:t>. The </a:t>
            </a:r>
            <a:r>
              <a:rPr lang="en-US" dirty="0" err="1"/>
              <a:t>GridSearchCV</a:t>
            </a:r>
            <a:r>
              <a:rPr lang="en-US" dirty="0"/>
              <a:t> is a library of </a:t>
            </a:r>
            <a:r>
              <a:rPr lang="en-US" dirty="0" err="1"/>
              <a:t>sklearn’s</a:t>
            </a:r>
            <a:r>
              <a:rPr lang="en-US" dirty="0"/>
              <a:t> model selection package. It helps to fit our model to our data by using the best running conditions and the best parameters possible.</a:t>
            </a:r>
          </a:p>
          <a:p>
            <a:pPr algn="just"/>
            <a:r>
              <a:rPr lang="en-US" dirty="0"/>
              <a:t>By just specifying the model, input parameters, and accuracy we want, we can easily obtain the best running conditions and features using </a:t>
            </a:r>
            <a:r>
              <a:rPr lang="en-US" dirty="0" err="1"/>
              <a:t>GridSearchCV</a:t>
            </a:r>
            <a:r>
              <a:rPr lang="en-US" dirty="0"/>
              <a:t>.</a:t>
            </a:r>
          </a:p>
          <a:p>
            <a:pPr algn="just"/>
            <a:r>
              <a:rPr lang="en-US" dirty="0"/>
              <a:t>In our code, for logistic regression, we have created a function for </a:t>
            </a:r>
            <a:r>
              <a:rPr lang="en-US" dirty="0" err="1"/>
              <a:t>GridSearchCV</a:t>
            </a:r>
            <a:r>
              <a:rPr lang="en-US" dirty="0"/>
              <a:t> with 3 cross-validations for the hyperparameters and 1000 max iterations.</a:t>
            </a:r>
          </a:p>
          <a:p>
            <a:pPr marL="0" indent="0">
              <a:buNone/>
            </a:pPr>
            <a:endParaRPr lang="en-US" dirty="0"/>
          </a:p>
        </p:txBody>
      </p:sp>
      <p:sp>
        <p:nvSpPr>
          <p:cNvPr id="4" name="Title 1">
            <a:extLst>
              <a:ext uri="{FF2B5EF4-FFF2-40B4-BE49-F238E27FC236}">
                <a16:creationId xmlns:a16="http://schemas.microsoft.com/office/drawing/2014/main" id="{1648546D-AFD4-0F8C-4A42-D6A9AD781A94}"/>
              </a:ext>
            </a:extLst>
          </p:cNvPr>
          <p:cNvSpPr>
            <a:spLocks noGrp="1"/>
          </p:cNvSpPr>
          <p:nvPr>
            <p:ph type="title"/>
          </p:nvPr>
        </p:nvSpPr>
        <p:spPr>
          <a:xfrm>
            <a:off x="679863" y="278407"/>
            <a:ext cx="9905999" cy="1360898"/>
          </a:xfrm>
        </p:spPr>
        <p:txBody>
          <a:bodyPr>
            <a:normAutofit/>
          </a:bodyPr>
          <a:lstStyle/>
          <a:p>
            <a:r>
              <a:rPr lang="en-US" sz="2800" b="1" dirty="0"/>
              <a:t>HYPERPARAMETER TUNING </a:t>
            </a:r>
          </a:p>
        </p:txBody>
      </p:sp>
    </p:spTree>
    <p:extLst>
      <p:ext uri="{BB962C8B-B14F-4D97-AF65-F5344CB8AC3E}">
        <p14:creationId xmlns:p14="http://schemas.microsoft.com/office/powerpoint/2010/main" val="2713023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5ABC-5E30-D949-B382-57F145BFE7B4}"/>
              </a:ext>
            </a:extLst>
          </p:cNvPr>
          <p:cNvSpPr>
            <a:spLocks noGrp="1"/>
          </p:cNvSpPr>
          <p:nvPr>
            <p:ph type="title"/>
          </p:nvPr>
        </p:nvSpPr>
        <p:spPr>
          <a:xfrm>
            <a:off x="542925" y="278407"/>
            <a:ext cx="9905999" cy="1360898"/>
          </a:xfrm>
        </p:spPr>
        <p:txBody>
          <a:bodyPr>
            <a:normAutofit/>
          </a:bodyPr>
          <a:lstStyle/>
          <a:p>
            <a:r>
              <a:rPr lang="en-US" sz="2800" b="1" dirty="0"/>
              <a:t>MODELLING PIPELINES</a:t>
            </a:r>
          </a:p>
        </p:txBody>
      </p:sp>
      <p:sp>
        <p:nvSpPr>
          <p:cNvPr id="4" name="TextBox 3">
            <a:extLst>
              <a:ext uri="{FF2B5EF4-FFF2-40B4-BE49-F238E27FC236}">
                <a16:creationId xmlns:a16="http://schemas.microsoft.com/office/drawing/2014/main" id="{A3CF4682-F373-7A43-A72E-EE689D9F6B53}"/>
              </a:ext>
            </a:extLst>
          </p:cNvPr>
          <p:cNvSpPr txBox="1"/>
          <p:nvPr/>
        </p:nvSpPr>
        <p:spPr>
          <a:xfrm>
            <a:off x="666751" y="1846500"/>
            <a:ext cx="4629150" cy="3139321"/>
          </a:xfrm>
          <a:prstGeom prst="rect">
            <a:avLst/>
          </a:prstGeom>
          <a:noFill/>
        </p:spPr>
        <p:txBody>
          <a:bodyPr wrap="square" rtlCol="0">
            <a:spAutoFit/>
          </a:bodyPr>
          <a:lstStyle/>
          <a:p>
            <a:pPr marL="342900" indent="-342900" algn="just">
              <a:buAutoNum type="arabicPeriod"/>
            </a:pPr>
            <a:r>
              <a:rPr lang="en-US" dirty="0"/>
              <a:t>For this project, we created a basic pipeline for numerical data.</a:t>
            </a:r>
          </a:p>
          <a:p>
            <a:pPr marL="342900" indent="-342900" algn="just">
              <a:buAutoNum type="arabicPeriod"/>
            </a:pPr>
            <a:r>
              <a:rPr lang="en-US" dirty="0"/>
              <a:t>Next, we create a column transform pipeline and run a transform.  Then we make the transformed data into a data frame.</a:t>
            </a:r>
          </a:p>
          <a:p>
            <a:pPr marL="342900" indent="-342900" algn="just">
              <a:buAutoNum type="arabicPeriod"/>
            </a:pPr>
            <a:r>
              <a:rPr lang="en-US" dirty="0"/>
              <a:t>We have made use of three models which are Logistic Regression, Naïve Bayes (Gaussian), and Random Forest Model</a:t>
            </a:r>
          </a:p>
          <a:p>
            <a:pPr marL="342900" indent="-342900" algn="just">
              <a:buAutoNum type="arabicPeriod"/>
            </a:pPr>
            <a:r>
              <a:rPr lang="en-US" dirty="0"/>
              <a:t>Let’s have a look at the results and discuss the findings.</a:t>
            </a:r>
          </a:p>
        </p:txBody>
      </p:sp>
      <p:pic>
        <p:nvPicPr>
          <p:cNvPr id="5" name="Picture 4">
            <a:extLst>
              <a:ext uri="{FF2B5EF4-FFF2-40B4-BE49-F238E27FC236}">
                <a16:creationId xmlns:a16="http://schemas.microsoft.com/office/drawing/2014/main" id="{A06E97EA-8488-3B43-A530-4D8EBBC39775}"/>
              </a:ext>
            </a:extLst>
          </p:cNvPr>
          <p:cNvPicPr>
            <a:picLocks noChangeAspect="1"/>
          </p:cNvPicPr>
          <p:nvPr/>
        </p:nvPicPr>
        <p:blipFill>
          <a:blip r:embed="rId2"/>
          <a:stretch>
            <a:fillRect/>
          </a:stretch>
        </p:blipFill>
        <p:spPr>
          <a:xfrm>
            <a:off x="5495924" y="1846500"/>
            <a:ext cx="6029325" cy="3165000"/>
          </a:xfrm>
          <a:prstGeom prst="rect">
            <a:avLst/>
          </a:prstGeom>
        </p:spPr>
      </p:pic>
      <p:sp>
        <p:nvSpPr>
          <p:cNvPr id="6" name="TextBox 5">
            <a:extLst>
              <a:ext uri="{FF2B5EF4-FFF2-40B4-BE49-F238E27FC236}">
                <a16:creationId xmlns:a16="http://schemas.microsoft.com/office/drawing/2014/main" id="{DD2AC99D-7D67-7DB4-82B9-077F17D0A490}"/>
              </a:ext>
            </a:extLst>
          </p:cNvPr>
          <p:cNvSpPr txBox="1"/>
          <p:nvPr/>
        </p:nvSpPr>
        <p:spPr>
          <a:xfrm>
            <a:off x="7581237" y="5064806"/>
            <a:ext cx="2463861" cy="307777"/>
          </a:xfrm>
          <a:prstGeom prst="rect">
            <a:avLst/>
          </a:prstGeom>
          <a:noFill/>
        </p:spPr>
        <p:txBody>
          <a:bodyPr wrap="square" rtlCol="0">
            <a:spAutoFit/>
          </a:bodyPr>
          <a:lstStyle/>
          <a:p>
            <a:r>
              <a:rPr lang="en-US" sz="1400" i="1" dirty="0"/>
              <a:t>Initial Pipeline Modelling</a:t>
            </a:r>
          </a:p>
        </p:txBody>
      </p:sp>
    </p:spTree>
    <p:extLst>
      <p:ext uri="{BB962C8B-B14F-4D97-AF65-F5344CB8AC3E}">
        <p14:creationId xmlns:p14="http://schemas.microsoft.com/office/powerpoint/2010/main" val="1168527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44DEAB5-F4ED-614B-69EE-12021B966B5F}"/>
              </a:ext>
            </a:extLst>
          </p:cNvPr>
          <p:cNvPicPr>
            <a:picLocks noGrp="1" noChangeAspect="1"/>
          </p:cNvPicPr>
          <p:nvPr>
            <p:ph idx="1"/>
          </p:nvPr>
        </p:nvPicPr>
        <p:blipFill>
          <a:blip r:embed="rId2"/>
          <a:stretch>
            <a:fillRect/>
          </a:stretch>
        </p:blipFill>
        <p:spPr>
          <a:xfrm>
            <a:off x="605456" y="514121"/>
            <a:ext cx="7612894" cy="4700135"/>
          </a:xfrm>
          <a:prstGeom prst="rect">
            <a:avLst/>
          </a:prstGeom>
        </p:spPr>
      </p:pic>
      <p:sp>
        <p:nvSpPr>
          <p:cNvPr id="5" name="TextBox 4">
            <a:extLst>
              <a:ext uri="{FF2B5EF4-FFF2-40B4-BE49-F238E27FC236}">
                <a16:creationId xmlns:a16="http://schemas.microsoft.com/office/drawing/2014/main" id="{DCFDEB41-FA2B-2FF8-CEB7-C61164FFE611}"/>
              </a:ext>
            </a:extLst>
          </p:cNvPr>
          <p:cNvSpPr txBox="1"/>
          <p:nvPr/>
        </p:nvSpPr>
        <p:spPr>
          <a:xfrm>
            <a:off x="3179972" y="5304291"/>
            <a:ext cx="2463861" cy="307777"/>
          </a:xfrm>
          <a:prstGeom prst="rect">
            <a:avLst/>
          </a:prstGeom>
          <a:noFill/>
        </p:spPr>
        <p:txBody>
          <a:bodyPr wrap="square" rtlCol="0">
            <a:spAutoFit/>
          </a:bodyPr>
          <a:lstStyle/>
          <a:p>
            <a:r>
              <a:rPr lang="en-US" sz="1400" i="1" dirty="0"/>
              <a:t>Final Pipeline Modelling</a:t>
            </a:r>
          </a:p>
        </p:txBody>
      </p:sp>
      <p:sp>
        <p:nvSpPr>
          <p:cNvPr id="6" name="TextBox 5">
            <a:extLst>
              <a:ext uri="{FF2B5EF4-FFF2-40B4-BE49-F238E27FC236}">
                <a16:creationId xmlns:a16="http://schemas.microsoft.com/office/drawing/2014/main" id="{04033E31-D08D-848E-0B1B-C37C9B4A6E0B}"/>
              </a:ext>
            </a:extLst>
          </p:cNvPr>
          <p:cNvSpPr txBox="1"/>
          <p:nvPr/>
        </p:nvSpPr>
        <p:spPr>
          <a:xfrm>
            <a:off x="8355972" y="560156"/>
            <a:ext cx="3357055" cy="3693319"/>
          </a:xfrm>
          <a:prstGeom prst="rect">
            <a:avLst/>
          </a:prstGeom>
          <a:noFill/>
        </p:spPr>
        <p:txBody>
          <a:bodyPr wrap="square" rtlCol="0">
            <a:spAutoFit/>
          </a:bodyPr>
          <a:lstStyle/>
          <a:p>
            <a:r>
              <a:rPr lang="en-US" dirty="0"/>
              <a:t>As shown in the diagram alongside, we introduced Scaling after creating new features and passing them onto the Machine Learning Model. The final pipeline contained an Artificial Neural Network as the final model. For the ANN, we had one input with 18 features, 4 hidden layers with 50, 80, 32,  and 10 </a:t>
            </a:r>
            <a:r>
              <a:rPr lang="en-US" dirty="0" err="1"/>
              <a:t>perceptrons</a:t>
            </a:r>
            <a:r>
              <a:rPr lang="en-US" dirty="0"/>
              <a:t> in the hidden layers, and 2 output features. </a:t>
            </a:r>
          </a:p>
        </p:txBody>
      </p:sp>
    </p:spTree>
    <p:extLst>
      <p:ext uri="{BB962C8B-B14F-4D97-AF65-F5344CB8AC3E}">
        <p14:creationId xmlns:p14="http://schemas.microsoft.com/office/powerpoint/2010/main" val="3774545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3F837C-79FB-6C44-87BB-640BB29FE336}"/>
              </a:ext>
            </a:extLst>
          </p:cNvPr>
          <p:cNvSpPr>
            <a:spLocks noGrp="1"/>
          </p:cNvSpPr>
          <p:nvPr>
            <p:ph type="title"/>
          </p:nvPr>
        </p:nvSpPr>
        <p:spPr>
          <a:xfrm>
            <a:off x="414338" y="-11523"/>
            <a:ext cx="9905999" cy="1360898"/>
          </a:xfrm>
        </p:spPr>
        <p:txBody>
          <a:bodyPr>
            <a:normAutofit/>
          </a:bodyPr>
          <a:lstStyle/>
          <a:p>
            <a:r>
              <a:rPr lang="en-US" sz="2800" b="1" dirty="0"/>
              <a:t>RESULTS: Phase 1</a:t>
            </a:r>
          </a:p>
        </p:txBody>
      </p:sp>
      <p:pic>
        <p:nvPicPr>
          <p:cNvPr id="6147" name="Picture 3">
            <a:extLst>
              <a:ext uri="{FF2B5EF4-FFF2-40B4-BE49-F238E27FC236}">
                <a16:creationId xmlns:a16="http://schemas.microsoft.com/office/drawing/2014/main" id="{BEED4E89-3728-414C-A2F6-ED197B519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 y="913712"/>
            <a:ext cx="3794876" cy="2322513"/>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87177FCF-F3AC-C14F-91D0-380BC47BA9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6" y="3621775"/>
            <a:ext cx="3794875" cy="2322513"/>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a:extLst>
              <a:ext uri="{FF2B5EF4-FFF2-40B4-BE49-F238E27FC236}">
                <a16:creationId xmlns:a16="http://schemas.microsoft.com/office/drawing/2014/main" id="{B7C98494-551E-5A49-AC54-293D4647A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3312" y="913711"/>
            <a:ext cx="3794875" cy="23225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475C3B-FA6C-2B40-8CB4-44836ECDE8F9}"/>
              </a:ext>
            </a:extLst>
          </p:cNvPr>
          <p:cNvSpPr txBox="1"/>
          <p:nvPr/>
        </p:nvSpPr>
        <p:spPr>
          <a:xfrm>
            <a:off x="1562100" y="3200068"/>
            <a:ext cx="2679700" cy="276999"/>
          </a:xfrm>
          <a:prstGeom prst="rect">
            <a:avLst/>
          </a:prstGeom>
          <a:noFill/>
        </p:spPr>
        <p:txBody>
          <a:bodyPr wrap="square" rtlCol="0">
            <a:spAutoFit/>
          </a:bodyPr>
          <a:lstStyle/>
          <a:p>
            <a:r>
              <a:rPr lang="en-US" sz="1200" dirty="0"/>
              <a:t>Logistic Regression</a:t>
            </a:r>
          </a:p>
        </p:txBody>
      </p:sp>
      <p:sp>
        <p:nvSpPr>
          <p:cNvPr id="10" name="TextBox 9">
            <a:extLst>
              <a:ext uri="{FF2B5EF4-FFF2-40B4-BE49-F238E27FC236}">
                <a16:creationId xmlns:a16="http://schemas.microsoft.com/office/drawing/2014/main" id="{FB59367F-652A-EF43-B788-7B9FE7941B7A}"/>
              </a:ext>
            </a:extLst>
          </p:cNvPr>
          <p:cNvSpPr txBox="1"/>
          <p:nvPr/>
        </p:nvSpPr>
        <p:spPr>
          <a:xfrm>
            <a:off x="6197600" y="3290500"/>
            <a:ext cx="2679700" cy="276999"/>
          </a:xfrm>
          <a:prstGeom prst="rect">
            <a:avLst/>
          </a:prstGeom>
          <a:noFill/>
        </p:spPr>
        <p:txBody>
          <a:bodyPr wrap="square" rtlCol="0">
            <a:spAutoFit/>
          </a:bodyPr>
          <a:lstStyle/>
          <a:p>
            <a:r>
              <a:rPr lang="en-US" sz="1200" dirty="0"/>
              <a:t>Random Forest</a:t>
            </a:r>
          </a:p>
        </p:txBody>
      </p:sp>
      <p:sp>
        <p:nvSpPr>
          <p:cNvPr id="11" name="TextBox 10">
            <a:extLst>
              <a:ext uri="{FF2B5EF4-FFF2-40B4-BE49-F238E27FC236}">
                <a16:creationId xmlns:a16="http://schemas.microsoft.com/office/drawing/2014/main" id="{1C9389EA-FE39-BF4C-91F9-41302603A3DD}"/>
              </a:ext>
            </a:extLst>
          </p:cNvPr>
          <p:cNvSpPr txBox="1"/>
          <p:nvPr/>
        </p:nvSpPr>
        <p:spPr>
          <a:xfrm>
            <a:off x="1562100" y="5944288"/>
            <a:ext cx="2679700" cy="276999"/>
          </a:xfrm>
          <a:prstGeom prst="rect">
            <a:avLst/>
          </a:prstGeom>
          <a:noFill/>
        </p:spPr>
        <p:txBody>
          <a:bodyPr wrap="square" rtlCol="0">
            <a:spAutoFit/>
          </a:bodyPr>
          <a:lstStyle/>
          <a:p>
            <a:r>
              <a:rPr lang="en-US" sz="1200" dirty="0"/>
              <a:t>Naïve Bayes (Gaussian)</a:t>
            </a:r>
          </a:p>
        </p:txBody>
      </p:sp>
      <p:pic>
        <p:nvPicPr>
          <p:cNvPr id="2" name="Picture 1">
            <a:extLst>
              <a:ext uri="{FF2B5EF4-FFF2-40B4-BE49-F238E27FC236}">
                <a16:creationId xmlns:a16="http://schemas.microsoft.com/office/drawing/2014/main" id="{34D8B971-B2BB-184C-8C12-BCF8E526801A}"/>
              </a:ext>
            </a:extLst>
          </p:cNvPr>
          <p:cNvPicPr>
            <a:picLocks noChangeAspect="1"/>
          </p:cNvPicPr>
          <p:nvPr/>
        </p:nvPicPr>
        <p:blipFill>
          <a:blip r:embed="rId5"/>
          <a:stretch>
            <a:fillRect/>
          </a:stretch>
        </p:blipFill>
        <p:spPr>
          <a:xfrm>
            <a:off x="4797542" y="3762752"/>
            <a:ext cx="6456716" cy="1745872"/>
          </a:xfrm>
          <a:prstGeom prst="rect">
            <a:avLst/>
          </a:prstGeom>
        </p:spPr>
      </p:pic>
    </p:spTree>
    <p:extLst>
      <p:ext uri="{BB962C8B-B14F-4D97-AF65-F5344CB8AC3E}">
        <p14:creationId xmlns:p14="http://schemas.microsoft.com/office/powerpoint/2010/main" val="88358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667E-E025-B547-B694-61EB979B4663}"/>
              </a:ext>
            </a:extLst>
          </p:cNvPr>
          <p:cNvSpPr>
            <a:spLocks noGrp="1"/>
          </p:cNvSpPr>
          <p:nvPr>
            <p:ph type="title"/>
          </p:nvPr>
        </p:nvSpPr>
        <p:spPr>
          <a:xfrm>
            <a:off x="1142999" y="341615"/>
            <a:ext cx="9905999" cy="874080"/>
          </a:xfrm>
        </p:spPr>
        <p:txBody>
          <a:bodyPr>
            <a:normAutofit/>
          </a:bodyPr>
          <a:lstStyle/>
          <a:p>
            <a:r>
              <a:rPr lang="en-US" sz="2400" b="1" dirty="0"/>
              <a:t>OUTLINE</a:t>
            </a:r>
          </a:p>
        </p:txBody>
      </p:sp>
      <p:sp>
        <p:nvSpPr>
          <p:cNvPr id="3" name="Content Placeholder 2">
            <a:extLst>
              <a:ext uri="{FF2B5EF4-FFF2-40B4-BE49-F238E27FC236}">
                <a16:creationId xmlns:a16="http://schemas.microsoft.com/office/drawing/2014/main" id="{FEBEE72B-15DC-9C47-91EE-8257E542118A}"/>
              </a:ext>
            </a:extLst>
          </p:cNvPr>
          <p:cNvSpPr>
            <a:spLocks noGrp="1"/>
          </p:cNvSpPr>
          <p:nvPr>
            <p:ph idx="1"/>
          </p:nvPr>
        </p:nvSpPr>
        <p:spPr>
          <a:xfrm>
            <a:off x="1142999" y="1215694"/>
            <a:ext cx="5406390" cy="4651575"/>
          </a:xfrm>
        </p:spPr>
        <p:txBody>
          <a:bodyPr>
            <a:normAutofit/>
          </a:bodyPr>
          <a:lstStyle/>
          <a:p>
            <a:pPr marL="0" indent="0">
              <a:buNone/>
            </a:pPr>
            <a:r>
              <a:rPr lang="en-US" sz="1600" dirty="0"/>
              <a:t>1. Team &amp; Project Meta Information</a:t>
            </a:r>
          </a:p>
          <a:p>
            <a:pPr marL="0" indent="0">
              <a:buNone/>
            </a:pPr>
            <a:r>
              <a:rPr lang="en-US" sz="1600" dirty="0"/>
              <a:t>2. Project Abstract</a:t>
            </a:r>
          </a:p>
          <a:p>
            <a:pPr marL="0" indent="0">
              <a:buNone/>
            </a:pPr>
            <a:r>
              <a:rPr lang="en-US" sz="1600" dirty="0"/>
              <a:t>3. Project Description </a:t>
            </a:r>
          </a:p>
          <a:p>
            <a:pPr marL="0" indent="0">
              <a:buNone/>
            </a:pPr>
            <a:r>
              <a:rPr lang="en-US" sz="1600" dirty="0"/>
              <a:t>     3.1 Tasks that need to be tackled.</a:t>
            </a:r>
          </a:p>
          <a:p>
            <a:pPr marL="0" indent="0">
              <a:buNone/>
            </a:pPr>
            <a:r>
              <a:rPr lang="en-US" sz="1600" dirty="0"/>
              <a:t>     3.2 How does our data look like?</a:t>
            </a:r>
          </a:p>
          <a:p>
            <a:pPr marL="0" indent="0">
              <a:buNone/>
            </a:pPr>
            <a:r>
              <a:rPr lang="en-US" sz="1600" dirty="0"/>
              <a:t>4. Exploratory Data Analysis &amp; Feature Engineering</a:t>
            </a:r>
          </a:p>
          <a:p>
            <a:pPr marL="0" indent="0">
              <a:buNone/>
            </a:pPr>
            <a:r>
              <a:rPr lang="en-US" sz="1600" dirty="0"/>
              <a:t>5. Visual Exploratory Data Analysis</a:t>
            </a:r>
          </a:p>
          <a:p>
            <a:pPr marL="0" indent="0">
              <a:buNone/>
            </a:pPr>
            <a:r>
              <a:rPr lang="en-US" sz="1600" dirty="0"/>
              <a:t>6. Hyperparameter Tuning</a:t>
            </a:r>
          </a:p>
          <a:p>
            <a:pPr marL="0" indent="0">
              <a:buNone/>
            </a:pPr>
            <a:r>
              <a:rPr lang="en-US" sz="1600" dirty="0"/>
              <a:t>7. Modelling Pipelines</a:t>
            </a:r>
          </a:p>
          <a:p>
            <a:pPr marL="0" indent="0">
              <a:buNone/>
            </a:pPr>
            <a:r>
              <a:rPr lang="en-US" sz="1600" dirty="0"/>
              <a:t>8. Results and Discussion </a:t>
            </a:r>
          </a:p>
          <a:p>
            <a:pPr marL="0" indent="0">
              <a:buNone/>
            </a:pPr>
            <a:r>
              <a:rPr lang="en-US" sz="1600" dirty="0"/>
              <a:t>     8.1 Phase 1 Results &amp; Discussion</a:t>
            </a:r>
          </a:p>
          <a:p>
            <a:pPr marL="0" indent="0">
              <a:buNone/>
            </a:pPr>
            <a:endParaRPr lang="en-US" sz="1600" dirty="0"/>
          </a:p>
          <a:p>
            <a:pPr marL="0" indent="0">
              <a:buNone/>
            </a:pPr>
            <a:endParaRPr lang="en-US" sz="1600" dirty="0"/>
          </a:p>
          <a:p>
            <a:pPr marL="0" indent="0" algn="ctr">
              <a:buNone/>
            </a:pPr>
            <a:endParaRPr lang="en-US" dirty="0"/>
          </a:p>
          <a:p>
            <a:pPr algn="ctr"/>
            <a:endParaRPr lang="en-US" dirty="0"/>
          </a:p>
        </p:txBody>
      </p:sp>
      <p:sp>
        <p:nvSpPr>
          <p:cNvPr id="4" name="Content Placeholder 2">
            <a:extLst>
              <a:ext uri="{FF2B5EF4-FFF2-40B4-BE49-F238E27FC236}">
                <a16:creationId xmlns:a16="http://schemas.microsoft.com/office/drawing/2014/main" id="{02B7107D-3DBB-D2BA-2DF6-F93244C7674E}"/>
              </a:ext>
            </a:extLst>
          </p:cNvPr>
          <p:cNvSpPr txBox="1">
            <a:spLocks/>
          </p:cNvSpPr>
          <p:nvPr/>
        </p:nvSpPr>
        <p:spPr>
          <a:xfrm>
            <a:off x="6095998" y="1215695"/>
            <a:ext cx="4491992" cy="465157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algn="ctr"/>
            <a:endParaRPr lang="en-US" dirty="0"/>
          </a:p>
        </p:txBody>
      </p:sp>
      <p:sp>
        <p:nvSpPr>
          <p:cNvPr id="6" name="Content Placeholder 2">
            <a:extLst>
              <a:ext uri="{FF2B5EF4-FFF2-40B4-BE49-F238E27FC236}">
                <a16:creationId xmlns:a16="http://schemas.microsoft.com/office/drawing/2014/main" id="{52749CB2-7E93-EBE8-1E60-F1AC36C88D53}"/>
              </a:ext>
            </a:extLst>
          </p:cNvPr>
          <p:cNvSpPr txBox="1">
            <a:spLocks/>
          </p:cNvSpPr>
          <p:nvPr/>
        </p:nvSpPr>
        <p:spPr>
          <a:xfrm>
            <a:off x="6549389" y="1215693"/>
            <a:ext cx="5714999" cy="465157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Tx/>
              <a:buNone/>
              <a:defRPr sz="1800" i="1" kern="1200">
                <a:solidFill>
                  <a:schemeClr val="tx1"/>
                </a:solidFill>
                <a:latin typeface="+mn-lt"/>
                <a:ea typeface="+mn-ea"/>
                <a:cs typeface="+mn-cs"/>
              </a:defRPr>
            </a:lvl2pPr>
            <a:lvl3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502920" indent="0" algn="l" defTabSz="914400" rtl="0" eaLnBrk="1" latinLnBrk="0" hangingPunct="1">
              <a:lnSpc>
                <a:spcPct val="120000"/>
              </a:lnSpc>
              <a:spcBef>
                <a:spcPts val="500"/>
              </a:spcBef>
              <a:buFontTx/>
              <a:buNone/>
              <a:defRPr sz="1400" i="1" kern="1200">
                <a:solidFill>
                  <a:schemeClr val="tx1"/>
                </a:solidFill>
                <a:latin typeface="+mn-lt"/>
                <a:ea typeface="+mn-ea"/>
                <a:cs typeface="+mn-cs"/>
              </a:defRPr>
            </a:lvl4pPr>
            <a:lvl5pPr marL="73152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8.2 Phase 2 Results &amp; Discussion     </a:t>
            </a:r>
          </a:p>
          <a:p>
            <a:pPr marL="0" indent="0">
              <a:buNone/>
            </a:pPr>
            <a:r>
              <a:rPr lang="en-US" sz="1600" dirty="0"/>
              <a:t>      8.3 Phase 3 Results &amp; Discussion</a:t>
            </a:r>
          </a:p>
          <a:p>
            <a:pPr marL="0" indent="0">
              <a:buNone/>
            </a:pPr>
            <a:r>
              <a:rPr lang="en-US" sz="1600" dirty="0"/>
              <a:t>9. Conclusion</a:t>
            </a:r>
          </a:p>
          <a:p>
            <a:pPr marL="0" indent="0">
              <a:buNone/>
            </a:pPr>
            <a:r>
              <a:rPr lang="en-US" sz="1600" dirty="0"/>
              <a:t>10. Acknowledgements</a:t>
            </a:r>
          </a:p>
          <a:p>
            <a:pPr marL="0" indent="0" algn="ctr">
              <a:buNone/>
            </a:pPr>
            <a:endParaRPr lang="en-US" sz="2400" dirty="0"/>
          </a:p>
          <a:p>
            <a:pPr marL="0" indent="0" algn="ctr">
              <a:buFont typeface="Arial" panose="020B0604020202020204" pitchFamily="34" charset="0"/>
              <a:buNone/>
            </a:pPr>
            <a:endParaRPr lang="en-US" dirty="0"/>
          </a:p>
          <a:p>
            <a:pPr marL="0" indent="0" algn="ctr">
              <a:buFont typeface="Arial" panose="020B0604020202020204" pitchFamily="34" charset="0"/>
              <a:buNone/>
            </a:pPr>
            <a:endParaRPr lang="en-US" dirty="0"/>
          </a:p>
          <a:p>
            <a:pPr algn="ctr"/>
            <a:endParaRPr lang="en-US" dirty="0"/>
          </a:p>
        </p:txBody>
      </p:sp>
    </p:spTree>
    <p:extLst>
      <p:ext uri="{BB962C8B-B14F-4D97-AF65-F5344CB8AC3E}">
        <p14:creationId xmlns:p14="http://schemas.microsoft.com/office/powerpoint/2010/main" val="2408888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38A991-0BAC-354F-B3AF-E90627B04A3B}"/>
              </a:ext>
            </a:extLst>
          </p:cNvPr>
          <p:cNvSpPr>
            <a:spLocks noGrp="1"/>
          </p:cNvSpPr>
          <p:nvPr>
            <p:ph idx="1"/>
          </p:nvPr>
        </p:nvSpPr>
        <p:spPr>
          <a:xfrm>
            <a:off x="620485" y="1645441"/>
            <a:ext cx="10554195" cy="3567118"/>
          </a:xfrm>
        </p:spPr>
        <p:txBody>
          <a:bodyPr>
            <a:normAutofit fontScale="92500"/>
          </a:bodyPr>
          <a:lstStyle/>
          <a:p>
            <a:pPr algn="just"/>
            <a:r>
              <a:rPr lang="en-US" dirty="0"/>
              <a:t>From the above three pipeline tests we can see that the highest accuracy is </a:t>
            </a:r>
            <a:r>
              <a:rPr lang="en-US" dirty="0" err="1"/>
              <a:t>obatined</a:t>
            </a:r>
            <a:r>
              <a:rPr lang="en-US" dirty="0"/>
              <a:t> by using the Random Forest model, with accuracy of 91.826%. We also get the Logistic Regression model with accuracy of 91.802%. Both these models seem to be good models to start with.</a:t>
            </a:r>
          </a:p>
          <a:p>
            <a:pPr algn="just"/>
            <a:r>
              <a:rPr lang="en-US" dirty="0"/>
              <a:t>The ROC value for Logistic Regression and Random Forest is 0.72 and 0.71 which show a significant amount of True Positive values and indicate a good fit. The Naive Bayes is however not so great with only 0.62, so we cannot move forward with Naive Bayes on this ground as well.</a:t>
            </a:r>
          </a:p>
          <a:p>
            <a:pPr algn="just"/>
            <a:r>
              <a:rPr lang="en-US" dirty="0"/>
              <a:t>We need to check if Logistic Regression or Random Forest is a better model and whether either of them are overfitting.</a:t>
            </a:r>
          </a:p>
          <a:p>
            <a:endParaRPr lang="en-US" dirty="0"/>
          </a:p>
        </p:txBody>
      </p:sp>
      <p:sp>
        <p:nvSpPr>
          <p:cNvPr id="4" name="Title 1">
            <a:extLst>
              <a:ext uri="{FF2B5EF4-FFF2-40B4-BE49-F238E27FC236}">
                <a16:creationId xmlns:a16="http://schemas.microsoft.com/office/drawing/2014/main" id="{BB0DDEF9-EAB5-3043-BB77-447D8EBDFA7C}"/>
              </a:ext>
            </a:extLst>
          </p:cNvPr>
          <p:cNvSpPr txBox="1">
            <a:spLocks/>
          </p:cNvSpPr>
          <p:nvPr/>
        </p:nvSpPr>
        <p:spPr>
          <a:xfrm>
            <a:off x="723097" y="439740"/>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sz="2800" b="1" dirty="0"/>
              <a:t>DISCUSSION: Phase 1</a:t>
            </a:r>
          </a:p>
        </p:txBody>
      </p:sp>
    </p:spTree>
    <p:extLst>
      <p:ext uri="{BB962C8B-B14F-4D97-AF65-F5344CB8AC3E}">
        <p14:creationId xmlns:p14="http://schemas.microsoft.com/office/powerpoint/2010/main" val="3360989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7758EB-4451-78C1-0A0C-B2DA8EF1383C}"/>
              </a:ext>
            </a:extLst>
          </p:cNvPr>
          <p:cNvSpPr txBox="1">
            <a:spLocks/>
          </p:cNvSpPr>
          <p:nvPr/>
        </p:nvSpPr>
        <p:spPr>
          <a:xfrm>
            <a:off x="533091" y="249734"/>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sz="2800" b="1" dirty="0"/>
              <a:t>RESULTS: Phase 2</a:t>
            </a:r>
          </a:p>
        </p:txBody>
      </p:sp>
      <p:sp>
        <p:nvSpPr>
          <p:cNvPr id="8" name="TextBox 7">
            <a:extLst>
              <a:ext uri="{FF2B5EF4-FFF2-40B4-BE49-F238E27FC236}">
                <a16:creationId xmlns:a16="http://schemas.microsoft.com/office/drawing/2014/main" id="{49598E3B-A770-DF72-7B60-9A2012CE6464}"/>
              </a:ext>
            </a:extLst>
          </p:cNvPr>
          <p:cNvSpPr txBox="1"/>
          <p:nvPr/>
        </p:nvSpPr>
        <p:spPr>
          <a:xfrm>
            <a:off x="7786687" y="4581525"/>
            <a:ext cx="3424545" cy="369332"/>
          </a:xfrm>
          <a:prstGeom prst="rect">
            <a:avLst/>
          </a:prstGeom>
          <a:noFill/>
        </p:spPr>
        <p:txBody>
          <a:bodyPr wrap="square" rtlCol="0">
            <a:spAutoFit/>
          </a:bodyPr>
          <a:lstStyle/>
          <a:p>
            <a:r>
              <a:rPr lang="en-US" dirty="0"/>
              <a:t>Random Forest</a:t>
            </a:r>
          </a:p>
        </p:txBody>
      </p:sp>
      <p:sp>
        <p:nvSpPr>
          <p:cNvPr id="9" name="TextBox 8">
            <a:extLst>
              <a:ext uri="{FF2B5EF4-FFF2-40B4-BE49-F238E27FC236}">
                <a16:creationId xmlns:a16="http://schemas.microsoft.com/office/drawing/2014/main" id="{A5F2924E-4F9A-7590-6ACA-FA08C3B65D5E}"/>
              </a:ext>
            </a:extLst>
          </p:cNvPr>
          <p:cNvSpPr txBox="1"/>
          <p:nvPr/>
        </p:nvSpPr>
        <p:spPr>
          <a:xfrm>
            <a:off x="1254455" y="4581525"/>
            <a:ext cx="3424545" cy="369332"/>
          </a:xfrm>
          <a:prstGeom prst="rect">
            <a:avLst/>
          </a:prstGeom>
          <a:noFill/>
        </p:spPr>
        <p:txBody>
          <a:bodyPr wrap="square" rtlCol="0">
            <a:spAutoFit/>
          </a:bodyPr>
          <a:lstStyle/>
          <a:p>
            <a:r>
              <a:rPr lang="en-US" dirty="0"/>
              <a:t>	Logistic Regression</a:t>
            </a:r>
          </a:p>
        </p:txBody>
      </p:sp>
      <p:pic>
        <p:nvPicPr>
          <p:cNvPr id="2" name="Picture 1">
            <a:extLst>
              <a:ext uri="{FF2B5EF4-FFF2-40B4-BE49-F238E27FC236}">
                <a16:creationId xmlns:a16="http://schemas.microsoft.com/office/drawing/2014/main" id="{B1A86BC0-C024-D19E-0C7A-AAFD718681C1}"/>
              </a:ext>
            </a:extLst>
          </p:cNvPr>
          <p:cNvPicPr>
            <a:picLocks noChangeAspect="1"/>
          </p:cNvPicPr>
          <p:nvPr/>
        </p:nvPicPr>
        <p:blipFill>
          <a:blip r:embed="rId2"/>
          <a:stretch>
            <a:fillRect/>
          </a:stretch>
        </p:blipFill>
        <p:spPr>
          <a:xfrm>
            <a:off x="824193" y="1542799"/>
            <a:ext cx="4495800" cy="3004619"/>
          </a:xfrm>
          <a:prstGeom prst="rect">
            <a:avLst/>
          </a:prstGeom>
        </p:spPr>
      </p:pic>
      <p:pic>
        <p:nvPicPr>
          <p:cNvPr id="3" name="Picture 2">
            <a:extLst>
              <a:ext uri="{FF2B5EF4-FFF2-40B4-BE49-F238E27FC236}">
                <a16:creationId xmlns:a16="http://schemas.microsoft.com/office/drawing/2014/main" id="{5F0FB532-E890-1316-79FB-D6945A2A6F43}"/>
              </a:ext>
            </a:extLst>
          </p:cNvPr>
          <p:cNvPicPr>
            <a:picLocks noChangeAspect="1"/>
          </p:cNvPicPr>
          <p:nvPr/>
        </p:nvPicPr>
        <p:blipFill>
          <a:blip r:embed="rId3"/>
          <a:stretch>
            <a:fillRect/>
          </a:stretch>
        </p:blipFill>
        <p:spPr>
          <a:xfrm>
            <a:off x="6228298" y="1487553"/>
            <a:ext cx="4673250" cy="3059865"/>
          </a:xfrm>
          <a:prstGeom prst="rect">
            <a:avLst/>
          </a:prstGeom>
        </p:spPr>
      </p:pic>
    </p:spTree>
    <p:extLst>
      <p:ext uri="{BB962C8B-B14F-4D97-AF65-F5344CB8AC3E}">
        <p14:creationId xmlns:p14="http://schemas.microsoft.com/office/powerpoint/2010/main" val="3665475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7D8DBE-080C-E546-ADEA-1C568CACD26B}"/>
              </a:ext>
            </a:extLst>
          </p:cNvPr>
          <p:cNvSpPr txBox="1">
            <a:spLocks/>
          </p:cNvSpPr>
          <p:nvPr/>
        </p:nvSpPr>
        <p:spPr>
          <a:xfrm>
            <a:off x="1032164" y="392239"/>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sz="2800" b="1" dirty="0"/>
              <a:t>DISCUSSION: Phase 2</a:t>
            </a:r>
          </a:p>
        </p:txBody>
      </p:sp>
      <p:sp>
        <p:nvSpPr>
          <p:cNvPr id="5" name="Content Placeholder 2">
            <a:extLst>
              <a:ext uri="{FF2B5EF4-FFF2-40B4-BE49-F238E27FC236}">
                <a16:creationId xmlns:a16="http://schemas.microsoft.com/office/drawing/2014/main" id="{33490AC1-DA36-8547-B257-A78EFE8F03CB}"/>
              </a:ext>
            </a:extLst>
          </p:cNvPr>
          <p:cNvSpPr>
            <a:spLocks noGrp="1"/>
          </p:cNvSpPr>
          <p:nvPr>
            <p:ph idx="1"/>
          </p:nvPr>
        </p:nvSpPr>
        <p:spPr>
          <a:xfrm>
            <a:off x="620485" y="1645441"/>
            <a:ext cx="5732814" cy="3567118"/>
          </a:xfrm>
        </p:spPr>
        <p:txBody>
          <a:bodyPr>
            <a:normAutofit fontScale="92500" lnSpcReduction="20000"/>
          </a:bodyPr>
          <a:lstStyle/>
          <a:p>
            <a:pPr marL="361950" indent="-180975" algn="just">
              <a:lnSpc>
                <a:spcPct val="100000"/>
              </a:lnSpc>
            </a:pPr>
            <a:r>
              <a:rPr lang="en-IN" dirty="0"/>
              <a:t>In this Phase, we achieved a better score from our Phase 1 model using Random Forest Classifier on Kaggle</a:t>
            </a:r>
          </a:p>
          <a:p>
            <a:pPr marL="361950" indent="-180975" algn="just">
              <a:lnSpc>
                <a:spcPct val="100000"/>
              </a:lnSpc>
            </a:pPr>
            <a:r>
              <a:rPr lang="en-IN" dirty="0"/>
              <a:t>We found that the Random Forest model still yielded better results than the Logistic Regression model.</a:t>
            </a:r>
          </a:p>
          <a:p>
            <a:pPr marL="361950" indent="-180975" algn="just">
              <a:lnSpc>
                <a:spcPct val="100000"/>
              </a:lnSpc>
            </a:pPr>
            <a:r>
              <a:rPr lang="en-IN" dirty="0"/>
              <a:t>The ROC for Logistic Regression Model is 0.72 and that for the Random Forest model is nearly 0.99</a:t>
            </a:r>
          </a:p>
          <a:p>
            <a:pPr marL="361950" indent="-180975" algn="just">
              <a:lnSpc>
                <a:spcPct val="100000"/>
              </a:lnSpc>
            </a:pPr>
            <a:r>
              <a:rPr lang="en-IN" dirty="0"/>
              <a:t>We also discovered that the creation of new features created highly correlated columns that improved our model’s accuracy.</a:t>
            </a:r>
          </a:p>
          <a:p>
            <a:pPr marL="361950" indent="-180975" algn="just">
              <a:lnSpc>
                <a:spcPct val="100000"/>
              </a:lnSpc>
            </a:pPr>
            <a:endParaRPr lang="en-IN" dirty="0"/>
          </a:p>
          <a:p>
            <a:pPr marL="180975" indent="0">
              <a:lnSpc>
                <a:spcPct val="100000"/>
              </a:lnSpc>
              <a:buNone/>
            </a:pPr>
            <a:endParaRPr lang="en-IN" dirty="0"/>
          </a:p>
          <a:p>
            <a:endParaRPr lang="en-US" dirty="0"/>
          </a:p>
        </p:txBody>
      </p:sp>
      <p:pic>
        <p:nvPicPr>
          <p:cNvPr id="3" name="Picture 2" descr="Text&#10;&#10;Description automatically generated">
            <a:extLst>
              <a:ext uri="{FF2B5EF4-FFF2-40B4-BE49-F238E27FC236}">
                <a16:creationId xmlns:a16="http://schemas.microsoft.com/office/drawing/2014/main" id="{A8194E14-86EF-AF00-19FB-0A748243B98E}"/>
              </a:ext>
            </a:extLst>
          </p:cNvPr>
          <p:cNvPicPr>
            <a:picLocks noChangeAspect="1"/>
          </p:cNvPicPr>
          <p:nvPr/>
        </p:nvPicPr>
        <p:blipFill>
          <a:blip r:embed="rId2"/>
          <a:stretch>
            <a:fillRect/>
          </a:stretch>
        </p:blipFill>
        <p:spPr>
          <a:xfrm>
            <a:off x="6491515" y="1158748"/>
            <a:ext cx="5207000" cy="1549400"/>
          </a:xfrm>
          <a:prstGeom prst="rect">
            <a:avLst/>
          </a:prstGeom>
        </p:spPr>
      </p:pic>
      <p:pic>
        <p:nvPicPr>
          <p:cNvPr id="7" name="Picture 6" descr="Text, letter&#10;&#10;Description automatically generated">
            <a:extLst>
              <a:ext uri="{FF2B5EF4-FFF2-40B4-BE49-F238E27FC236}">
                <a16:creationId xmlns:a16="http://schemas.microsoft.com/office/drawing/2014/main" id="{B27FCF71-C4EF-8170-0B3C-D9B5D4C7CC8A}"/>
              </a:ext>
            </a:extLst>
          </p:cNvPr>
          <p:cNvPicPr>
            <a:picLocks noChangeAspect="1"/>
          </p:cNvPicPr>
          <p:nvPr/>
        </p:nvPicPr>
        <p:blipFill>
          <a:blip r:embed="rId3"/>
          <a:stretch>
            <a:fillRect/>
          </a:stretch>
        </p:blipFill>
        <p:spPr>
          <a:xfrm>
            <a:off x="6525719" y="3780521"/>
            <a:ext cx="5080000" cy="1511300"/>
          </a:xfrm>
          <a:prstGeom prst="rect">
            <a:avLst/>
          </a:prstGeom>
        </p:spPr>
      </p:pic>
      <p:sp>
        <p:nvSpPr>
          <p:cNvPr id="8" name="TextBox 7">
            <a:extLst>
              <a:ext uri="{FF2B5EF4-FFF2-40B4-BE49-F238E27FC236}">
                <a16:creationId xmlns:a16="http://schemas.microsoft.com/office/drawing/2014/main" id="{17BB5163-F1E7-9525-776B-8250570B0264}"/>
              </a:ext>
            </a:extLst>
          </p:cNvPr>
          <p:cNvSpPr txBox="1"/>
          <p:nvPr/>
        </p:nvSpPr>
        <p:spPr>
          <a:xfrm>
            <a:off x="7069467" y="2708148"/>
            <a:ext cx="3424545" cy="369332"/>
          </a:xfrm>
          <a:prstGeom prst="rect">
            <a:avLst/>
          </a:prstGeom>
          <a:noFill/>
        </p:spPr>
        <p:txBody>
          <a:bodyPr wrap="square" rtlCol="0">
            <a:spAutoFit/>
          </a:bodyPr>
          <a:lstStyle/>
          <a:p>
            <a:r>
              <a:rPr lang="en-US" dirty="0"/>
              <a:t>	Logistic Regression</a:t>
            </a:r>
          </a:p>
        </p:txBody>
      </p:sp>
      <p:sp>
        <p:nvSpPr>
          <p:cNvPr id="9" name="TextBox 8">
            <a:extLst>
              <a:ext uri="{FF2B5EF4-FFF2-40B4-BE49-F238E27FC236}">
                <a16:creationId xmlns:a16="http://schemas.microsoft.com/office/drawing/2014/main" id="{5143F9DF-246D-FFD0-E088-C9B9CF834FDB}"/>
              </a:ext>
            </a:extLst>
          </p:cNvPr>
          <p:cNvSpPr txBox="1"/>
          <p:nvPr/>
        </p:nvSpPr>
        <p:spPr>
          <a:xfrm>
            <a:off x="8181174" y="5329920"/>
            <a:ext cx="3424545" cy="369332"/>
          </a:xfrm>
          <a:prstGeom prst="rect">
            <a:avLst/>
          </a:prstGeom>
          <a:noFill/>
        </p:spPr>
        <p:txBody>
          <a:bodyPr wrap="square" rtlCol="0">
            <a:spAutoFit/>
          </a:bodyPr>
          <a:lstStyle/>
          <a:p>
            <a:r>
              <a:rPr lang="en-US" dirty="0"/>
              <a:t>Random Forest</a:t>
            </a:r>
          </a:p>
        </p:txBody>
      </p:sp>
    </p:spTree>
    <p:extLst>
      <p:ext uri="{BB962C8B-B14F-4D97-AF65-F5344CB8AC3E}">
        <p14:creationId xmlns:p14="http://schemas.microsoft.com/office/powerpoint/2010/main" val="1309247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71A39E-28CE-DCC6-3FE8-8038529CF2BD}"/>
              </a:ext>
            </a:extLst>
          </p:cNvPr>
          <p:cNvSpPr txBox="1">
            <a:spLocks/>
          </p:cNvSpPr>
          <p:nvPr/>
        </p:nvSpPr>
        <p:spPr>
          <a:xfrm>
            <a:off x="533091" y="249734"/>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sz="2800" b="1" dirty="0"/>
              <a:t>RESULTS: Phase 3</a:t>
            </a:r>
          </a:p>
        </p:txBody>
      </p:sp>
      <p:pic>
        <p:nvPicPr>
          <p:cNvPr id="5" name="Picture 4">
            <a:extLst>
              <a:ext uri="{FF2B5EF4-FFF2-40B4-BE49-F238E27FC236}">
                <a16:creationId xmlns:a16="http://schemas.microsoft.com/office/drawing/2014/main" id="{96CCA85D-751E-6A92-C527-91A88F3DA267}"/>
              </a:ext>
            </a:extLst>
          </p:cNvPr>
          <p:cNvPicPr>
            <a:picLocks noChangeAspect="1"/>
          </p:cNvPicPr>
          <p:nvPr/>
        </p:nvPicPr>
        <p:blipFill>
          <a:blip r:embed="rId2"/>
          <a:stretch>
            <a:fillRect/>
          </a:stretch>
        </p:blipFill>
        <p:spPr>
          <a:xfrm>
            <a:off x="533091" y="1429657"/>
            <a:ext cx="5422292" cy="2639423"/>
          </a:xfrm>
          <a:prstGeom prst="rect">
            <a:avLst/>
          </a:prstGeom>
        </p:spPr>
      </p:pic>
      <p:pic>
        <p:nvPicPr>
          <p:cNvPr id="6" name="Picture 5">
            <a:extLst>
              <a:ext uri="{FF2B5EF4-FFF2-40B4-BE49-F238E27FC236}">
                <a16:creationId xmlns:a16="http://schemas.microsoft.com/office/drawing/2014/main" id="{28A6C608-22D3-248D-F447-17819EB0E1B2}"/>
              </a:ext>
            </a:extLst>
          </p:cNvPr>
          <p:cNvPicPr>
            <a:picLocks noChangeAspect="1"/>
          </p:cNvPicPr>
          <p:nvPr/>
        </p:nvPicPr>
        <p:blipFill>
          <a:blip r:embed="rId3"/>
          <a:stretch>
            <a:fillRect/>
          </a:stretch>
        </p:blipFill>
        <p:spPr>
          <a:xfrm>
            <a:off x="6236619" y="2735076"/>
            <a:ext cx="5668342" cy="3231539"/>
          </a:xfrm>
          <a:prstGeom prst="rect">
            <a:avLst/>
          </a:prstGeom>
        </p:spPr>
      </p:pic>
    </p:spTree>
    <p:extLst>
      <p:ext uri="{BB962C8B-B14F-4D97-AF65-F5344CB8AC3E}">
        <p14:creationId xmlns:p14="http://schemas.microsoft.com/office/powerpoint/2010/main" val="1497367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1F1CDF-49BA-16FD-370B-94CC1D4BB3DB}"/>
              </a:ext>
            </a:extLst>
          </p:cNvPr>
          <p:cNvSpPr txBox="1">
            <a:spLocks/>
          </p:cNvSpPr>
          <p:nvPr/>
        </p:nvSpPr>
        <p:spPr>
          <a:xfrm>
            <a:off x="1032164" y="392239"/>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sz="2800" b="1" dirty="0"/>
              <a:t>DISCUSSION: Phase 3</a:t>
            </a:r>
          </a:p>
        </p:txBody>
      </p:sp>
      <p:sp>
        <p:nvSpPr>
          <p:cNvPr id="8" name="Content Placeholder 7">
            <a:extLst>
              <a:ext uri="{FF2B5EF4-FFF2-40B4-BE49-F238E27FC236}">
                <a16:creationId xmlns:a16="http://schemas.microsoft.com/office/drawing/2014/main" id="{C292F3F0-C46C-9A26-787E-104C565F69E0}"/>
              </a:ext>
            </a:extLst>
          </p:cNvPr>
          <p:cNvSpPr>
            <a:spLocks noGrp="1"/>
          </p:cNvSpPr>
          <p:nvPr>
            <p:ph idx="1"/>
          </p:nvPr>
        </p:nvSpPr>
        <p:spPr>
          <a:xfrm>
            <a:off x="1032163" y="1537746"/>
            <a:ext cx="9905999" cy="3567118"/>
          </a:xfrm>
        </p:spPr>
        <p:txBody>
          <a:bodyPr>
            <a:normAutofit fontScale="77500" lnSpcReduction="20000"/>
          </a:bodyPr>
          <a:lstStyle/>
          <a:p>
            <a:r>
              <a:rPr lang="en-US" dirty="0"/>
              <a:t>We have tried two models each with different layers of </a:t>
            </a:r>
            <a:r>
              <a:rPr lang="en-US" dirty="0" err="1"/>
              <a:t>perceptrons</a:t>
            </a:r>
            <a:r>
              <a:rPr lang="en-US" dirty="0"/>
              <a:t> and with different feature counts. Upon validating both models we see that the first model gives a better validation accuracy (0.918), and the second model (with 6 features), doesn't give a good accuracy.</a:t>
            </a:r>
          </a:p>
          <a:p>
            <a:r>
              <a:rPr lang="en-US" dirty="0"/>
              <a:t>Our inference is that the first model is the best fit and is not overfitting because we also tried it with lesser columns, but it gives us the best accuracy at the 18 columns from Phase 2. Now second model is definitely under-fitting because of the accuracy.</a:t>
            </a:r>
          </a:p>
          <a:p>
            <a:r>
              <a:rPr lang="en-US" dirty="0"/>
              <a:t>Therefore, we will proceed with the Neural Network model to get the Kaggle score. In this submission we got a score of 0.722 (public) and 0.709 (private).</a:t>
            </a:r>
          </a:p>
          <a:p>
            <a:r>
              <a:rPr lang="en-US" dirty="0"/>
              <a:t>Based on our results, we can see that the accuracy of logistic regression and Neural Network (18 features) is very close (~0.919). Based on this we can conclude both models to be a good choice. However, when tested with the validation set we get a slightly higher accuracy with the Neural Network.</a:t>
            </a:r>
          </a:p>
          <a:p>
            <a:endParaRPr lang="en-US" dirty="0"/>
          </a:p>
        </p:txBody>
      </p:sp>
    </p:spTree>
    <p:extLst>
      <p:ext uri="{BB962C8B-B14F-4D97-AF65-F5344CB8AC3E}">
        <p14:creationId xmlns:p14="http://schemas.microsoft.com/office/powerpoint/2010/main" val="1987462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EEB866-7961-D243-A9CC-6ED153F9DA8D}"/>
              </a:ext>
            </a:extLst>
          </p:cNvPr>
          <p:cNvSpPr>
            <a:spLocks noGrp="1"/>
          </p:cNvSpPr>
          <p:nvPr>
            <p:ph idx="1"/>
          </p:nvPr>
        </p:nvSpPr>
        <p:spPr>
          <a:xfrm>
            <a:off x="723097" y="1009822"/>
            <a:ext cx="10946934" cy="5665298"/>
          </a:xfrm>
        </p:spPr>
        <p:txBody>
          <a:bodyPr>
            <a:noAutofit/>
          </a:bodyPr>
          <a:lstStyle/>
          <a:p>
            <a:pPr marL="0" indent="0" algn="just">
              <a:buNone/>
            </a:pPr>
            <a:r>
              <a:rPr lang="en-US" sz="1600" dirty="0"/>
              <a:t>In conclusion, we started experimenting with the different data columns, and selected most correlated columns to TARGET. After this we converted object typed / categorical types to numerical values by expanding our columns with multiple columns encoded in one-hot encoding for a certain class label corresponding to each unique value. After this we interpolated this data to fill any 'nan' values that might be remaining. It was after this stage that we were able to form any meaningful conclusions. We also made graphs/charts/plots to understand different relations in the columns that we had filtered out of the initial 122 columns. At the end we ended up with 127 unique columns (after categorical to numerical conversion). Using this encoded data we tested three models, 1. Logistic Regression, 2. Naive Bayes, 3. Random Forest models and found that both 1 and 3 gave the best accuracy. The ROC for 1 and 3 were also very similar but ROC for 2 it was quite low and so we finally rejected model 2. Moving ahead we tested the accuracy on the testing dataset with model 1 and 3. Model 3 had higher accuracy so we decided to submit this one to Kaggle. In Phase 2, we tackled the problem of high number of columns, but also introduced new columns for getting highly correlated features. Using machine learning we can predict the target values based on these newly engineered features. We ended up with a high accuracy on Random Forest classifier in the transformed-merged test data augmented with the different datasets provided. In Phase-3 we tried and tested different Neural Network models with different columns, but at the end we </a:t>
            </a:r>
            <a:r>
              <a:rPr lang="en-US" sz="1600" dirty="0" err="1"/>
              <a:t>realised</a:t>
            </a:r>
            <a:r>
              <a:rPr lang="en-US" sz="1600" dirty="0"/>
              <a:t> that the 18 column model was the best fit among others. This is the final model we've submitted to the final Kaggle submission and obtained a public score of 0.722. For future scope of our project, we need more visualization functions to draw out more insights and implement more bagging and boosting methods to possibly get a better result.</a:t>
            </a:r>
          </a:p>
        </p:txBody>
      </p:sp>
      <p:sp>
        <p:nvSpPr>
          <p:cNvPr id="4" name="Title 1">
            <a:extLst>
              <a:ext uri="{FF2B5EF4-FFF2-40B4-BE49-F238E27FC236}">
                <a16:creationId xmlns:a16="http://schemas.microsoft.com/office/drawing/2014/main" id="{082A7E10-8CAE-CF42-A356-772A8746FD5E}"/>
              </a:ext>
            </a:extLst>
          </p:cNvPr>
          <p:cNvSpPr txBox="1">
            <a:spLocks/>
          </p:cNvSpPr>
          <p:nvPr/>
        </p:nvSpPr>
        <p:spPr>
          <a:xfrm>
            <a:off x="723097" y="0"/>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sz="2800" b="1" dirty="0"/>
              <a:t>CONCLUSION</a:t>
            </a:r>
          </a:p>
        </p:txBody>
      </p:sp>
    </p:spTree>
    <p:extLst>
      <p:ext uri="{BB962C8B-B14F-4D97-AF65-F5344CB8AC3E}">
        <p14:creationId xmlns:p14="http://schemas.microsoft.com/office/powerpoint/2010/main" val="3137313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9D1A2E-D5EC-54A1-1765-B78EFA8BBF38}"/>
              </a:ext>
            </a:extLst>
          </p:cNvPr>
          <p:cNvSpPr txBox="1">
            <a:spLocks/>
          </p:cNvSpPr>
          <p:nvPr/>
        </p:nvSpPr>
        <p:spPr>
          <a:xfrm>
            <a:off x="734527" y="274320"/>
            <a:ext cx="9905999"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sz="2800" b="1" dirty="0"/>
              <a:t>ACKNOWLEDGEMENTS</a:t>
            </a:r>
          </a:p>
        </p:txBody>
      </p:sp>
      <p:sp>
        <p:nvSpPr>
          <p:cNvPr id="5" name="TextBox 4">
            <a:extLst>
              <a:ext uri="{FF2B5EF4-FFF2-40B4-BE49-F238E27FC236}">
                <a16:creationId xmlns:a16="http://schemas.microsoft.com/office/drawing/2014/main" id="{71915F6F-3FAE-FB39-9369-A75106AC056A}"/>
              </a:ext>
            </a:extLst>
          </p:cNvPr>
          <p:cNvSpPr txBox="1"/>
          <p:nvPr/>
        </p:nvSpPr>
        <p:spPr>
          <a:xfrm>
            <a:off x="734527" y="1555208"/>
            <a:ext cx="10149840" cy="2585323"/>
          </a:xfrm>
          <a:prstGeom prst="rect">
            <a:avLst/>
          </a:prstGeom>
          <a:noFill/>
        </p:spPr>
        <p:txBody>
          <a:bodyPr wrap="square" rtlCol="0">
            <a:spAutoFit/>
          </a:bodyPr>
          <a:lstStyle/>
          <a:p>
            <a:r>
              <a:rPr lang="en-US" dirty="0"/>
              <a:t>We would like to express our gratitude to Dr. James Shanahan for being an excellent instructor and mentor to us throughout the course of this class.</a:t>
            </a:r>
            <a:br>
              <a:rPr lang="en-US" dirty="0"/>
            </a:br>
            <a:br>
              <a:rPr lang="en-US" dirty="0"/>
            </a:br>
            <a:r>
              <a:rPr lang="en-US" dirty="0"/>
              <a:t>We would also like to whole heartedly thank </a:t>
            </a:r>
            <a:r>
              <a:rPr lang="en-US" dirty="0" err="1"/>
              <a:t>Ameya</a:t>
            </a:r>
            <a:r>
              <a:rPr lang="en-US" dirty="0"/>
              <a:t>, Vishwa, </a:t>
            </a:r>
            <a:r>
              <a:rPr lang="en-US" dirty="0" err="1"/>
              <a:t>Sumitha</a:t>
            </a:r>
            <a:r>
              <a:rPr lang="en-US" dirty="0"/>
              <a:t>, Amit, and Chaitanya for being phenomenal teaching assistants and motivating us to work harder with their constructive feedbacks!</a:t>
            </a:r>
            <a:br>
              <a:rPr lang="en-US" dirty="0"/>
            </a:br>
            <a:br>
              <a:rPr lang="en-US" dirty="0"/>
            </a:br>
            <a:r>
              <a:rPr lang="en-US" dirty="0"/>
              <a:t>In addition, we are grateful to our peers who supported us along this journey.</a:t>
            </a:r>
            <a:br>
              <a:rPr lang="en-US" dirty="0"/>
            </a:br>
            <a:br>
              <a:rPr lang="en-US" dirty="0"/>
            </a:br>
            <a:r>
              <a:rPr lang="en-US" dirty="0"/>
              <a:t>Thank you!</a:t>
            </a:r>
          </a:p>
        </p:txBody>
      </p:sp>
    </p:spTree>
    <p:extLst>
      <p:ext uri="{BB962C8B-B14F-4D97-AF65-F5344CB8AC3E}">
        <p14:creationId xmlns:p14="http://schemas.microsoft.com/office/powerpoint/2010/main" val="2955490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C2DF3-7FAA-2B45-8987-B7869F313321}"/>
              </a:ext>
            </a:extLst>
          </p:cNvPr>
          <p:cNvSpPr>
            <a:spLocks noGrp="1"/>
          </p:cNvSpPr>
          <p:nvPr>
            <p:ph type="title"/>
          </p:nvPr>
        </p:nvSpPr>
        <p:spPr>
          <a:xfrm>
            <a:off x="688818" y="397152"/>
            <a:ext cx="9905999" cy="795516"/>
          </a:xfrm>
        </p:spPr>
        <p:txBody>
          <a:bodyPr>
            <a:normAutofit/>
          </a:bodyPr>
          <a:lstStyle/>
          <a:p>
            <a:r>
              <a:rPr lang="en-US" sz="2800" b="1" dirty="0"/>
              <a:t>TEAM &amp; PROJECT META INFORMATION </a:t>
            </a:r>
          </a:p>
        </p:txBody>
      </p:sp>
      <p:pic>
        <p:nvPicPr>
          <p:cNvPr id="5" name="Content Placeholder 4" descr="A picture containing text, person, wall, indoor&#10;&#10;Description automatically generated">
            <a:extLst>
              <a:ext uri="{FF2B5EF4-FFF2-40B4-BE49-F238E27FC236}">
                <a16:creationId xmlns:a16="http://schemas.microsoft.com/office/drawing/2014/main" id="{31555F66-8E23-E446-B4D3-9E449B5E12A3}"/>
              </a:ext>
            </a:extLst>
          </p:cNvPr>
          <p:cNvPicPr>
            <a:picLocks noGrp="1" noChangeAspect="1"/>
          </p:cNvPicPr>
          <p:nvPr>
            <p:ph idx="1"/>
          </p:nvPr>
        </p:nvPicPr>
        <p:blipFill>
          <a:blip r:embed="rId2"/>
          <a:stretch>
            <a:fillRect/>
          </a:stretch>
        </p:blipFill>
        <p:spPr>
          <a:xfrm>
            <a:off x="1592469" y="1509480"/>
            <a:ext cx="6725660" cy="4203538"/>
          </a:xfrm>
        </p:spPr>
      </p:pic>
      <p:sp>
        <p:nvSpPr>
          <p:cNvPr id="12" name="TextBox 11">
            <a:extLst>
              <a:ext uri="{FF2B5EF4-FFF2-40B4-BE49-F238E27FC236}">
                <a16:creationId xmlns:a16="http://schemas.microsoft.com/office/drawing/2014/main" id="{D797CAB8-9387-D84F-A00F-7629E307867F}"/>
              </a:ext>
            </a:extLst>
          </p:cNvPr>
          <p:cNvSpPr txBox="1"/>
          <p:nvPr/>
        </p:nvSpPr>
        <p:spPr>
          <a:xfrm>
            <a:off x="6819011" y="1324410"/>
            <a:ext cx="1329070" cy="461665"/>
          </a:xfrm>
          <a:prstGeom prst="rect">
            <a:avLst/>
          </a:prstGeom>
          <a:noFill/>
        </p:spPr>
        <p:txBody>
          <a:bodyPr wrap="square" rtlCol="0">
            <a:spAutoFit/>
          </a:bodyPr>
          <a:lstStyle/>
          <a:p>
            <a:r>
              <a:rPr lang="en-US" sz="1200" dirty="0"/>
              <a:t>Yash Shah</a:t>
            </a:r>
          </a:p>
          <a:p>
            <a:r>
              <a:rPr lang="en-US" sz="1200" dirty="0"/>
              <a:t>@</a:t>
            </a:r>
            <a:r>
              <a:rPr lang="en-US" sz="1200" dirty="0" err="1"/>
              <a:t>yashah</a:t>
            </a:r>
            <a:endParaRPr lang="en-US" sz="1200" dirty="0"/>
          </a:p>
        </p:txBody>
      </p:sp>
      <p:sp>
        <p:nvSpPr>
          <p:cNvPr id="13" name="TextBox 12">
            <a:extLst>
              <a:ext uri="{FF2B5EF4-FFF2-40B4-BE49-F238E27FC236}">
                <a16:creationId xmlns:a16="http://schemas.microsoft.com/office/drawing/2014/main" id="{7DCDC8B9-4D53-4740-8FAB-03BC49864292}"/>
              </a:ext>
            </a:extLst>
          </p:cNvPr>
          <p:cNvSpPr txBox="1"/>
          <p:nvPr/>
        </p:nvSpPr>
        <p:spPr>
          <a:xfrm>
            <a:off x="7037149" y="5667255"/>
            <a:ext cx="1329070" cy="461665"/>
          </a:xfrm>
          <a:prstGeom prst="rect">
            <a:avLst/>
          </a:prstGeom>
          <a:noFill/>
        </p:spPr>
        <p:txBody>
          <a:bodyPr wrap="square" rtlCol="0">
            <a:spAutoFit/>
          </a:bodyPr>
          <a:lstStyle/>
          <a:p>
            <a:r>
              <a:rPr lang="en-US" sz="1200" dirty="0"/>
              <a:t>Carter Holmes @</a:t>
            </a:r>
            <a:r>
              <a:rPr lang="en-US" sz="1200" dirty="0" err="1"/>
              <a:t>cartholm</a:t>
            </a:r>
            <a:endParaRPr lang="en-US" sz="1200" dirty="0"/>
          </a:p>
        </p:txBody>
      </p:sp>
      <p:sp>
        <p:nvSpPr>
          <p:cNvPr id="14" name="TextBox 13">
            <a:extLst>
              <a:ext uri="{FF2B5EF4-FFF2-40B4-BE49-F238E27FC236}">
                <a16:creationId xmlns:a16="http://schemas.microsoft.com/office/drawing/2014/main" id="{E9E8C68B-D8B6-4348-A49E-1CAA1581352E}"/>
              </a:ext>
            </a:extLst>
          </p:cNvPr>
          <p:cNvSpPr txBox="1"/>
          <p:nvPr/>
        </p:nvSpPr>
        <p:spPr>
          <a:xfrm>
            <a:off x="507948" y="2413202"/>
            <a:ext cx="1329070" cy="461665"/>
          </a:xfrm>
          <a:prstGeom prst="rect">
            <a:avLst/>
          </a:prstGeom>
          <a:noFill/>
        </p:spPr>
        <p:txBody>
          <a:bodyPr wrap="square" rtlCol="0">
            <a:spAutoFit/>
          </a:bodyPr>
          <a:lstStyle/>
          <a:p>
            <a:r>
              <a:rPr lang="en-US" sz="1200" dirty="0" err="1"/>
              <a:t>Ritwik</a:t>
            </a:r>
            <a:r>
              <a:rPr lang="en-US" sz="1200" dirty="0"/>
              <a:t> </a:t>
            </a:r>
            <a:r>
              <a:rPr lang="en-US" sz="1200" dirty="0" err="1"/>
              <a:t>Budhiraja</a:t>
            </a:r>
            <a:endParaRPr lang="en-US" sz="1200" dirty="0"/>
          </a:p>
          <a:p>
            <a:r>
              <a:rPr lang="en-US" sz="1200" dirty="0"/>
              <a:t>@</a:t>
            </a:r>
            <a:r>
              <a:rPr lang="en-US" sz="1200" dirty="0" err="1"/>
              <a:t>rbudhira</a:t>
            </a:r>
            <a:endParaRPr lang="en-US" sz="1200" dirty="0"/>
          </a:p>
        </p:txBody>
      </p:sp>
      <p:sp>
        <p:nvSpPr>
          <p:cNvPr id="15" name="TextBox 14">
            <a:extLst>
              <a:ext uri="{FF2B5EF4-FFF2-40B4-BE49-F238E27FC236}">
                <a16:creationId xmlns:a16="http://schemas.microsoft.com/office/drawing/2014/main" id="{065DD003-B4E7-2B4A-A6F7-E92E991839DE}"/>
              </a:ext>
            </a:extLst>
          </p:cNvPr>
          <p:cNvSpPr txBox="1"/>
          <p:nvPr/>
        </p:nvSpPr>
        <p:spPr>
          <a:xfrm>
            <a:off x="385674" y="4721853"/>
            <a:ext cx="1329070" cy="461665"/>
          </a:xfrm>
          <a:prstGeom prst="rect">
            <a:avLst/>
          </a:prstGeom>
          <a:noFill/>
        </p:spPr>
        <p:txBody>
          <a:bodyPr wrap="square" rtlCol="0">
            <a:spAutoFit/>
          </a:bodyPr>
          <a:lstStyle/>
          <a:p>
            <a:r>
              <a:rPr lang="en-US" sz="1200" dirty="0"/>
              <a:t>Harsh Srivastava </a:t>
            </a:r>
            <a:r>
              <a:rPr lang="en-US" sz="1200" dirty="0" err="1"/>
              <a:t>hsrivas</a:t>
            </a:r>
            <a:endParaRPr lang="en-US" sz="1200" dirty="0"/>
          </a:p>
        </p:txBody>
      </p:sp>
      <p:sp>
        <p:nvSpPr>
          <p:cNvPr id="17" name="TextBox 16">
            <a:extLst>
              <a:ext uri="{FF2B5EF4-FFF2-40B4-BE49-F238E27FC236}">
                <a16:creationId xmlns:a16="http://schemas.microsoft.com/office/drawing/2014/main" id="{D5B0476E-27E1-484F-AE09-F05FBF7A2A26}"/>
              </a:ext>
            </a:extLst>
          </p:cNvPr>
          <p:cNvSpPr txBox="1"/>
          <p:nvPr/>
        </p:nvSpPr>
        <p:spPr>
          <a:xfrm>
            <a:off x="8651920" y="1849527"/>
            <a:ext cx="3135476" cy="3508653"/>
          </a:xfrm>
          <a:prstGeom prst="rect">
            <a:avLst/>
          </a:prstGeom>
          <a:noFill/>
        </p:spPr>
        <p:txBody>
          <a:bodyPr wrap="square" rtlCol="0">
            <a:spAutoFit/>
          </a:bodyPr>
          <a:lstStyle/>
          <a:p>
            <a:r>
              <a:rPr lang="en-US" sz="2400" dirty="0"/>
              <a:t>Our Team</a:t>
            </a:r>
          </a:p>
          <a:p>
            <a:endParaRPr lang="en-US" dirty="0"/>
          </a:p>
          <a:p>
            <a:r>
              <a:rPr lang="en-US" dirty="0"/>
              <a:t>We are a group of enthusiastic Data Scientists, trying to lay our hands on every possible opportunity to work on Machine Learning Projects. We aim to make use of all that we have learnt during the course of this class and produce fruitful outcomes</a:t>
            </a:r>
          </a:p>
        </p:txBody>
      </p:sp>
    </p:spTree>
    <p:extLst>
      <p:ext uri="{BB962C8B-B14F-4D97-AF65-F5344CB8AC3E}">
        <p14:creationId xmlns:p14="http://schemas.microsoft.com/office/powerpoint/2010/main" val="1066722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3283-C400-FC44-BD2E-C5AC5A776FC3}"/>
              </a:ext>
            </a:extLst>
          </p:cNvPr>
          <p:cNvSpPr>
            <a:spLocks noGrp="1"/>
          </p:cNvSpPr>
          <p:nvPr>
            <p:ph type="title"/>
          </p:nvPr>
        </p:nvSpPr>
        <p:spPr>
          <a:xfrm>
            <a:off x="728078" y="-60232"/>
            <a:ext cx="9905999" cy="1360898"/>
          </a:xfrm>
        </p:spPr>
        <p:txBody>
          <a:bodyPr>
            <a:normAutofit/>
          </a:bodyPr>
          <a:lstStyle/>
          <a:p>
            <a:r>
              <a:rPr lang="en-US" sz="2800" b="1" dirty="0"/>
              <a:t>PROJECT ABSTRACT</a:t>
            </a:r>
          </a:p>
        </p:txBody>
      </p:sp>
      <p:sp>
        <p:nvSpPr>
          <p:cNvPr id="3" name="Content Placeholder 2">
            <a:extLst>
              <a:ext uri="{FF2B5EF4-FFF2-40B4-BE49-F238E27FC236}">
                <a16:creationId xmlns:a16="http://schemas.microsoft.com/office/drawing/2014/main" id="{A727120E-9608-4640-9C65-84CCF905AA1B}"/>
              </a:ext>
            </a:extLst>
          </p:cNvPr>
          <p:cNvSpPr>
            <a:spLocks noGrp="1"/>
          </p:cNvSpPr>
          <p:nvPr>
            <p:ph idx="1"/>
          </p:nvPr>
        </p:nvSpPr>
        <p:spPr>
          <a:xfrm>
            <a:off x="478338" y="1006751"/>
            <a:ext cx="11235323" cy="5078364"/>
          </a:xfrm>
        </p:spPr>
        <p:txBody>
          <a:bodyPr>
            <a:normAutofit fontScale="85000" lnSpcReduction="20000"/>
          </a:bodyPr>
          <a:lstStyle/>
          <a:p>
            <a:pPr marL="0" indent="0" algn="just">
              <a:buNone/>
            </a:pPr>
            <a:r>
              <a:rPr lang="en-US" dirty="0"/>
              <a:t>Many people have a tough time getting loans because their credit histories are poor or non-existent. Untrustworthy lenders, unfortunately, may often take advantage of this demographic. Home Credit strives to enhance financial inclusion for the unbanked by promoting an enjoyable and secure borrowing experience. To guarantee that this underserved group has a positive loan experience, Home Credit employs a variety of alternative data, such as the person's background information, and machine learning algorithms to anticipate their clients' repayment potential. The goal of this project is to create an effective classification system for determining a client's financial ability to pay their debts. We have selected this data source as our final project for the course. To find the best solution, we will investigate a variety of machine learning methods, from traditional machine learning to deep learning, feature engineering, and hyperparameter searches; while using what we have learnt during the course – put to its best use. In Phase 1, we built a very basic model with two algorithms, logistic regression and random forest. In Phase 2, we find that the hyperparameter searches and feature engineering help us find a better model with an increased accuracy score. In Phase 3, we finish our final goal of building a model with an Artificial Neural Network. Through the last two phases we have tackled the problems like data processing issues and memory issues, that we have tackled by performing various data transformations and saving data into temporary files. As the final result of our Phase 3, we found out that the neural network we built gives an accuracy score of around 91.8% which we have selected for our final Kaggle submission. In this submission we got a score of 0.722 (public) and 0.709 (private).</a:t>
            </a:r>
          </a:p>
          <a:p>
            <a:pPr marL="0" indent="0" algn="just">
              <a:buNone/>
            </a:pPr>
            <a:r>
              <a:rPr lang="en-US" i="1" dirty="0"/>
              <a:t>(Keywords: Machine Learning, Risk Analysis, Exploratory Data Analysis, loan, testing/training data, pipeline, algorithms</a:t>
            </a:r>
            <a:r>
              <a:rPr lang="en-US" b="1" i="1" dirty="0"/>
              <a:t>)</a:t>
            </a:r>
            <a:r>
              <a:rPr lang="en-US" dirty="0"/>
              <a:t> </a:t>
            </a:r>
          </a:p>
        </p:txBody>
      </p:sp>
    </p:spTree>
    <p:extLst>
      <p:ext uri="{BB962C8B-B14F-4D97-AF65-F5344CB8AC3E}">
        <p14:creationId xmlns:p14="http://schemas.microsoft.com/office/powerpoint/2010/main" val="4055528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E6609D-CB64-5F4D-A0A3-945FB6552981}"/>
              </a:ext>
            </a:extLst>
          </p:cNvPr>
          <p:cNvSpPr>
            <a:spLocks noGrp="1"/>
          </p:cNvSpPr>
          <p:nvPr>
            <p:ph idx="1"/>
          </p:nvPr>
        </p:nvSpPr>
        <p:spPr>
          <a:xfrm>
            <a:off x="611371" y="1477915"/>
            <a:ext cx="10775086" cy="4552181"/>
          </a:xfrm>
        </p:spPr>
        <p:txBody>
          <a:bodyPr>
            <a:normAutofit/>
          </a:bodyPr>
          <a:lstStyle/>
          <a:p>
            <a:pPr marL="0" indent="0" algn="just">
              <a:buNone/>
            </a:pPr>
            <a:r>
              <a:rPr lang="en-US" dirty="0"/>
              <a:t>In this phase of the project, we primarily focused on building an Artificial Neural Network for attaining better accuracies on our training model. This was the main task that has been tackled in this phase. To find a model that was best suited for us, we had to work on various permutations and combinations of the number of layers, number of </a:t>
            </a:r>
            <a:r>
              <a:rPr lang="en-US" dirty="0" err="1"/>
              <a:t>perceptrons</a:t>
            </a:r>
            <a:r>
              <a:rPr lang="en-US" dirty="0"/>
              <a:t>, and the number of features which posed as a problem that we faced while building the ANN. We tried to implement five different models for the same (out of which three are not present in the code log), and decided to proceed with 18 features. We shall discuss the results of this model in the further sections.</a:t>
            </a:r>
          </a:p>
          <a:p>
            <a:pPr marL="0" indent="0" algn="r">
              <a:buNone/>
            </a:pPr>
            <a:r>
              <a:rPr lang="en-US" sz="5400" dirty="0"/>
              <a:t>…</a:t>
            </a:r>
          </a:p>
          <a:p>
            <a:pPr marL="0" indent="0" algn="just">
              <a:buNone/>
            </a:pPr>
            <a:endParaRPr lang="en-US" dirty="0"/>
          </a:p>
          <a:p>
            <a:pPr marL="0" indent="0" algn="just">
              <a:buNone/>
            </a:pPr>
            <a:endParaRPr lang="en-US" dirty="0"/>
          </a:p>
        </p:txBody>
      </p:sp>
      <p:sp>
        <p:nvSpPr>
          <p:cNvPr id="4" name="Title 1">
            <a:extLst>
              <a:ext uri="{FF2B5EF4-FFF2-40B4-BE49-F238E27FC236}">
                <a16:creationId xmlns:a16="http://schemas.microsoft.com/office/drawing/2014/main" id="{639F10FE-57C8-A144-8760-FA6032506D4D}"/>
              </a:ext>
            </a:extLst>
          </p:cNvPr>
          <p:cNvSpPr txBox="1">
            <a:spLocks/>
          </p:cNvSpPr>
          <p:nvPr/>
        </p:nvSpPr>
        <p:spPr>
          <a:xfrm>
            <a:off x="611371" y="267522"/>
            <a:ext cx="10969257" cy="1360898"/>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a:lstStyle>
          <a:p>
            <a:r>
              <a:rPr lang="en-US" sz="2800" b="1" dirty="0"/>
              <a:t>PROJECT DESCRIPTION &amp; TASKS TACKLED (Phase 3)</a:t>
            </a:r>
          </a:p>
        </p:txBody>
      </p:sp>
    </p:spTree>
    <p:extLst>
      <p:ext uri="{BB962C8B-B14F-4D97-AF65-F5344CB8AC3E}">
        <p14:creationId xmlns:p14="http://schemas.microsoft.com/office/powerpoint/2010/main" val="2013454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0AE95-40AA-364E-A43D-4ED14D21869C}"/>
              </a:ext>
            </a:extLst>
          </p:cNvPr>
          <p:cNvSpPr>
            <a:spLocks noGrp="1"/>
          </p:cNvSpPr>
          <p:nvPr>
            <p:ph type="title"/>
          </p:nvPr>
        </p:nvSpPr>
        <p:spPr>
          <a:xfrm>
            <a:off x="448056" y="56727"/>
            <a:ext cx="9905999" cy="1360898"/>
          </a:xfrm>
        </p:spPr>
        <p:txBody>
          <a:bodyPr>
            <a:normAutofit/>
          </a:bodyPr>
          <a:lstStyle/>
          <a:p>
            <a:r>
              <a:rPr lang="en-US" sz="2400" b="1" dirty="0"/>
              <a:t>Tasks tackled in the previous phases.</a:t>
            </a:r>
            <a:endParaRPr lang="en-US" sz="2400" dirty="0"/>
          </a:p>
        </p:txBody>
      </p:sp>
      <p:sp>
        <p:nvSpPr>
          <p:cNvPr id="3" name="Content Placeholder 2">
            <a:extLst>
              <a:ext uri="{FF2B5EF4-FFF2-40B4-BE49-F238E27FC236}">
                <a16:creationId xmlns:a16="http://schemas.microsoft.com/office/drawing/2014/main" id="{B9DADA31-7C56-834A-B565-05DB0E86509D}"/>
              </a:ext>
            </a:extLst>
          </p:cNvPr>
          <p:cNvSpPr>
            <a:spLocks noGrp="1"/>
          </p:cNvSpPr>
          <p:nvPr>
            <p:ph idx="1"/>
          </p:nvPr>
        </p:nvSpPr>
        <p:spPr>
          <a:xfrm>
            <a:off x="448056" y="1214425"/>
            <a:ext cx="10858573" cy="4784391"/>
          </a:xfrm>
        </p:spPr>
        <p:txBody>
          <a:bodyPr>
            <a:normAutofit/>
          </a:bodyPr>
          <a:lstStyle/>
          <a:p>
            <a:pPr marL="457200" indent="-457200" algn="just">
              <a:buAutoNum type="arabicPeriod"/>
            </a:pPr>
            <a:r>
              <a:rPr lang="en-US" dirty="0"/>
              <a:t>Summarizing the Data: We need to understand the values present in the rows and columns of our dataset and ensure that the data is complete.</a:t>
            </a:r>
          </a:p>
          <a:p>
            <a:pPr marL="457200" indent="-457200" algn="just">
              <a:buFont typeface="Arial" panose="020B0604020202020204" pitchFamily="34" charset="0"/>
              <a:buAutoNum type="arabicPeriod"/>
            </a:pPr>
            <a:r>
              <a:rPr lang="en-US" dirty="0"/>
              <a:t>Manipulating the Data:  Analyzing our data, adding numerical labels to categorical data, and noticing fallacies in the data that can cause setbacks while working ahead in this project.</a:t>
            </a:r>
          </a:p>
          <a:p>
            <a:pPr marL="457200" indent="-457200" algn="just">
              <a:buAutoNum type="arabicPeriod"/>
            </a:pPr>
            <a:r>
              <a:rPr lang="en-US" dirty="0"/>
              <a:t>Missing Data: For the columns having ‘null’ values, we are dropping columns in which the number of non-null values is lesser than the threshold set.</a:t>
            </a:r>
          </a:p>
          <a:p>
            <a:pPr marL="457200" indent="-457200" algn="just">
              <a:buAutoNum type="arabicPeriod"/>
            </a:pPr>
            <a:r>
              <a:rPr lang="en-US" dirty="0"/>
              <a:t>Exploratory Data Analysis: Exploring our data and creating visuals such as graphs, charts, and bars to read the data in a much easier format.</a:t>
            </a:r>
          </a:p>
          <a:p>
            <a:pPr marL="457200" indent="-457200" algn="just">
              <a:buAutoNum type="arabicPeriod"/>
            </a:pPr>
            <a:r>
              <a:rPr lang="en-US" dirty="0"/>
              <a:t>Baseline Pipeline: Building a machine learning pipeline with a standardizer to standardize the extracted features, using grid-search to choose the best algorithm and parameters, computing the accuracy using a suitable evaluation metric.</a:t>
            </a:r>
          </a:p>
          <a:p>
            <a:pPr marL="457200" indent="-457200" algn="just">
              <a:buAutoNum type="arabicPeriod"/>
            </a:pPr>
            <a:endParaRPr lang="en-US" dirty="0"/>
          </a:p>
        </p:txBody>
      </p:sp>
    </p:spTree>
    <p:extLst>
      <p:ext uri="{BB962C8B-B14F-4D97-AF65-F5344CB8AC3E}">
        <p14:creationId xmlns:p14="http://schemas.microsoft.com/office/powerpoint/2010/main" val="4121273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4027A-D502-7341-A1C0-59264CDBCD07}"/>
              </a:ext>
            </a:extLst>
          </p:cNvPr>
          <p:cNvSpPr>
            <a:spLocks noGrp="1"/>
          </p:cNvSpPr>
          <p:nvPr>
            <p:ph type="title"/>
          </p:nvPr>
        </p:nvSpPr>
        <p:spPr>
          <a:xfrm>
            <a:off x="328961" y="170408"/>
            <a:ext cx="9905999" cy="1360898"/>
          </a:xfrm>
        </p:spPr>
        <p:txBody>
          <a:bodyPr>
            <a:normAutofit/>
          </a:bodyPr>
          <a:lstStyle/>
          <a:p>
            <a:r>
              <a:rPr lang="en-US" sz="2400" b="1" dirty="0"/>
              <a:t>How does our data look like?</a:t>
            </a:r>
          </a:p>
        </p:txBody>
      </p:sp>
      <p:sp>
        <p:nvSpPr>
          <p:cNvPr id="3" name="Content Placeholder 2">
            <a:extLst>
              <a:ext uri="{FF2B5EF4-FFF2-40B4-BE49-F238E27FC236}">
                <a16:creationId xmlns:a16="http://schemas.microsoft.com/office/drawing/2014/main" id="{D0753007-2384-7B42-8766-3312A3BF500F}"/>
              </a:ext>
            </a:extLst>
          </p:cNvPr>
          <p:cNvSpPr>
            <a:spLocks noGrp="1"/>
          </p:cNvSpPr>
          <p:nvPr>
            <p:ph idx="1"/>
          </p:nvPr>
        </p:nvSpPr>
        <p:spPr>
          <a:xfrm>
            <a:off x="347265" y="1424578"/>
            <a:ext cx="6016083" cy="4916266"/>
          </a:xfrm>
        </p:spPr>
        <p:txBody>
          <a:bodyPr>
            <a:normAutofit/>
          </a:bodyPr>
          <a:lstStyle/>
          <a:p>
            <a:pPr marL="0" indent="0" algn="just">
              <a:buNone/>
            </a:pPr>
            <a:r>
              <a:rPr lang="en-US" dirty="0"/>
              <a:t>The HCDR data source consists of a cluster of nine ‘</a:t>
            </a:r>
            <a:r>
              <a:rPr lang="en-US" i="1" dirty="0"/>
              <a:t>.csv</a:t>
            </a:r>
            <a:r>
              <a:rPr lang="en-US" dirty="0"/>
              <a:t>’ files, as highlighted in the below image. Additionally, we have a large chunk of the remaining files that provide us with data about financial records of the applicants. To help with the labelling of data columns, there is also a column description ‘</a:t>
            </a:r>
            <a:r>
              <a:rPr lang="en-US" i="1" dirty="0" err="1"/>
              <a:t>HomeCredit_columns_description.csv</a:t>
            </a:r>
            <a:r>
              <a:rPr lang="en-US" dirty="0"/>
              <a:t>’ file present in the data source. Here’s a link to the dataset: </a:t>
            </a:r>
          </a:p>
          <a:p>
            <a:pPr marL="0" indent="0">
              <a:buNone/>
            </a:pPr>
            <a:r>
              <a:rPr lang="en-US" dirty="0">
                <a:hlinkClick r:id="rId2"/>
              </a:rPr>
              <a:t>https://www.kaggle.com/c/home-credit-default-risk/data</a:t>
            </a:r>
            <a:endParaRPr lang="en-US" dirty="0"/>
          </a:p>
        </p:txBody>
      </p:sp>
      <p:pic>
        <p:nvPicPr>
          <p:cNvPr id="7" name="Picture 6">
            <a:extLst>
              <a:ext uri="{FF2B5EF4-FFF2-40B4-BE49-F238E27FC236}">
                <a16:creationId xmlns:a16="http://schemas.microsoft.com/office/drawing/2014/main" id="{664BFE1A-BECB-A549-B815-24F3B33028F8}"/>
              </a:ext>
            </a:extLst>
          </p:cNvPr>
          <p:cNvPicPr>
            <a:picLocks noChangeAspect="1"/>
          </p:cNvPicPr>
          <p:nvPr/>
        </p:nvPicPr>
        <p:blipFill>
          <a:blip r:embed="rId3"/>
          <a:stretch>
            <a:fillRect/>
          </a:stretch>
        </p:blipFill>
        <p:spPr>
          <a:xfrm>
            <a:off x="6565373" y="1531306"/>
            <a:ext cx="5279362" cy="3309048"/>
          </a:xfrm>
          <a:prstGeom prst="rect">
            <a:avLst/>
          </a:prstGeom>
        </p:spPr>
      </p:pic>
      <p:sp>
        <p:nvSpPr>
          <p:cNvPr id="8" name="TextBox 7">
            <a:extLst>
              <a:ext uri="{FF2B5EF4-FFF2-40B4-BE49-F238E27FC236}">
                <a16:creationId xmlns:a16="http://schemas.microsoft.com/office/drawing/2014/main" id="{B5CE53B1-4ED3-0246-9699-51DBCF5D90FF}"/>
              </a:ext>
            </a:extLst>
          </p:cNvPr>
          <p:cNvSpPr txBox="1"/>
          <p:nvPr/>
        </p:nvSpPr>
        <p:spPr>
          <a:xfrm>
            <a:off x="7973123" y="4929447"/>
            <a:ext cx="2463861" cy="307777"/>
          </a:xfrm>
          <a:prstGeom prst="rect">
            <a:avLst/>
          </a:prstGeom>
          <a:noFill/>
        </p:spPr>
        <p:txBody>
          <a:bodyPr wrap="square" rtlCol="0">
            <a:spAutoFit/>
          </a:bodyPr>
          <a:lstStyle/>
          <a:p>
            <a:r>
              <a:rPr lang="en-US" sz="1400" i="1" dirty="0"/>
              <a:t>Figure 1. Database Schema</a:t>
            </a:r>
          </a:p>
        </p:txBody>
      </p:sp>
      <p:sp>
        <p:nvSpPr>
          <p:cNvPr id="9" name="TextBox 8">
            <a:extLst>
              <a:ext uri="{FF2B5EF4-FFF2-40B4-BE49-F238E27FC236}">
                <a16:creationId xmlns:a16="http://schemas.microsoft.com/office/drawing/2014/main" id="{3F9AC6BB-0080-224D-B257-8B0EAEF310FC}"/>
              </a:ext>
            </a:extLst>
          </p:cNvPr>
          <p:cNvSpPr txBox="1"/>
          <p:nvPr/>
        </p:nvSpPr>
        <p:spPr>
          <a:xfrm>
            <a:off x="10436984" y="5326317"/>
            <a:ext cx="1016000" cy="923330"/>
          </a:xfrm>
          <a:prstGeom prst="rect">
            <a:avLst/>
          </a:prstGeom>
          <a:noFill/>
        </p:spPr>
        <p:txBody>
          <a:bodyPr wrap="square" rtlCol="0">
            <a:spAutoFit/>
          </a:bodyPr>
          <a:lstStyle/>
          <a:p>
            <a:r>
              <a:rPr lang="en-US" sz="5400" dirty="0"/>
              <a:t>…</a:t>
            </a:r>
          </a:p>
        </p:txBody>
      </p:sp>
    </p:spTree>
    <p:extLst>
      <p:ext uri="{BB962C8B-B14F-4D97-AF65-F5344CB8AC3E}">
        <p14:creationId xmlns:p14="http://schemas.microsoft.com/office/powerpoint/2010/main" val="1233743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C7AE66-C78B-4647-B68F-F096DE684EF5}"/>
              </a:ext>
            </a:extLst>
          </p:cNvPr>
          <p:cNvPicPr>
            <a:picLocks noChangeAspect="1"/>
          </p:cNvPicPr>
          <p:nvPr/>
        </p:nvPicPr>
        <p:blipFill>
          <a:blip r:embed="rId2"/>
          <a:stretch>
            <a:fillRect/>
          </a:stretch>
        </p:blipFill>
        <p:spPr>
          <a:xfrm>
            <a:off x="526509" y="3222989"/>
            <a:ext cx="4658372" cy="2176401"/>
          </a:xfrm>
          <a:prstGeom prst="rect">
            <a:avLst/>
          </a:prstGeom>
        </p:spPr>
      </p:pic>
      <p:pic>
        <p:nvPicPr>
          <p:cNvPr id="5" name="Picture 4">
            <a:extLst>
              <a:ext uri="{FF2B5EF4-FFF2-40B4-BE49-F238E27FC236}">
                <a16:creationId xmlns:a16="http://schemas.microsoft.com/office/drawing/2014/main" id="{B9595B4B-E062-2F4F-9F95-B163716A68D0}"/>
              </a:ext>
            </a:extLst>
          </p:cNvPr>
          <p:cNvPicPr>
            <a:picLocks noChangeAspect="1"/>
          </p:cNvPicPr>
          <p:nvPr/>
        </p:nvPicPr>
        <p:blipFill>
          <a:blip r:embed="rId3"/>
          <a:stretch>
            <a:fillRect/>
          </a:stretch>
        </p:blipFill>
        <p:spPr>
          <a:xfrm>
            <a:off x="526508" y="353045"/>
            <a:ext cx="4594622" cy="2176400"/>
          </a:xfrm>
          <a:prstGeom prst="rect">
            <a:avLst/>
          </a:prstGeom>
        </p:spPr>
      </p:pic>
      <p:sp>
        <p:nvSpPr>
          <p:cNvPr id="6" name="TextBox 5">
            <a:extLst>
              <a:ext uri="{FF2B5EF4-FFF2-40B4-BE49-F238E27FC236}">
                <a16:creationId xmlns:a16="http://schemas.microsoft.com/office/drawing/2014/main" id="{5644707E-9F73-6D48-8C6E-7429FB893592}"/>
              </a:ext>
            </a:extLst>
          </p:cNvPr>
          <p:cNvSpPr txBox="1"/>
          <p:nvPr/>
        </p:nvSpPr>
        <p:spPr>
          <a:xfrm>
            <a:off x="1623764" y="5494007"/>
            <a:ext cx="2931452" cy="276999"/>
          </a:xfrm>
          <a:prstGeom prst="rect">
            <a:avLst/>
          </a:prstGeom>
          <a:noFill/>
        </p:spPr>
        <p:txBody>
          <a:bodyPr wrap="square" rtlCol="0">
            <a:spAutoFit/>
          </a:bodyPr>
          <a:lstStyle/>
          <a:p>
            <a:r>
              <a:rPr lang="en-US" sz="1200" i="1" dirty="0"/>
              <a:t>Figure 3. Description of Testing Data</a:t>
            </a:r>
          </a:p>
        </p:txBody>
      </p:sp>
      <p:sp>
        <p:nvSpPr>
          <p:cNvPr id="7" name="TextBox 6">
            <a:extLst>
              <a:ext uri="{FF2B5EF4-FFF2-40B4-BE49-F238E27FC236}">
                <a16:creationId xmlns:a16="http://schemas.microsoft.com/office/drawing/2014/main" id="{836BA669-4EF7-1E48-8532-29F4E9E0BB33}"/>
              </a:ext>
            </a:extLst>
          </p:cNvPr>
          <p:cNvSpPr txBox="1"/>
          <p:nvPr/>
        </p:nvSpPr>
        <p:spPr>
          <a:xfrm>
            <a:off x="1473095" y="2624062"/>
            <a:ext cx="3399044" cy="276999"/>
          </a:xfrm>
          <a:prstGeom prst="rect">
            <a:avLst/>
          </a:prstGeom>
          <a:noFill/>
        </p:spPr>
        <p:txBody>
          <a:bodyPr wrap="square" rtlCol="0">
            <a:spAutoFit/>
          </a:bodyPr>
          <a:lstStyle/>
          <a:p>
            <a:r>
              <a:rPr lang="en-US" sz="1200" i="1" dirty="0"/>
              <a:t>Figure 2. Description of Training Data</a:t>
            </a:r>
          </a:p>
        </p:txBody>
      </p:sp>
      <p:sp>
        <p:nvSpPr>
          <p:cNvPr id="8" name="TextBox 7">
            <a:extLst>
              <a:ext uri="{FF2B5EF4-FFF2-40B4-BE49-F238E27FC236}">
                <a16:creationId xmlns:a16="http://schemas.microsoft.com/office/drawing/2014/main" id="{58EA174D-6F9E-A348-A9FC-DD2D9C05AD3A}"/>
              </a:ext>
            </a:extLst>
          </p:cNvPr>
          <p:cNvSpPr txBox="1"/>
          <p:nvPr/>
        </p:nvSpPr>
        <p:spPr>
          <a:xfrm>
            <a:off x="5504858" y="138695"/>
            <a:ext cx="5977976" cy="5632311"/>
          </a:xfrm>
          <a:prstGeom prst="rect">
            <a:avLst/>
          </a:prstGeom>
          <a:noFill/>
        </p:spPr>
        <p:txBody>
          <a:bodyPr wrap="square" rtlCol="0">
            <a:spAutoFit/>
          </a:bodyPr>
          <a:lstStyle/>
          <a:p>
            <a:pPr algn="just"/>
            <a:endParaRPr lang="en-US" dirty="0"/>
          </a:p>
          <a:p>
            <a:pPr algn="just"/>
            <a:r>
              <a:rPr lang="en-US" b="1" dirty="0"/>
              <a:t>pandas</a:t>
            </a:r>
            <a:r>
              <a:rPr lang="en-US" dirty="0"/>
              <a:t> is a fast, powerful, flexible, and easy to use open source data analysis and manipulation tool, built on top of the Python programming language. Here shown are a couple of ways in which we can make use of  the </a:t>
            </a:r>
            <a:r>
              <a:rPr lang="en-US" b="1" dirty="0"/>
              <a:t>pandas </a:t>
            </a:r>
            <a:r>
              <a:rPr lang="en-US" dirty="0"/>
              <a:t>library.</a:t>
            </a:r>
          </a:p>
          <a:p>
            <a:pPr algn="just"/>
            <a:endParaRPr lang="en-US" dirty="0"/>
          </a:p>
          <a:p>
            <a:pPr algn="just"/>
            <a:r>
              <a:rPr lang="en-US" dirty="0"/>
              <a:t>The </a:t>
            </a:r>
            <a:r>
              <a:rPr lang="en-US" i="1" dirty="0"/>
              <a:t>head() </a:t>
            </a:r>
            <a:r>
              <a:rPr lang="en-US" dirty="0"/>
              <a:t> method in </a:t>
            </a:r>
            <a:r>
              <a:rPr lang="en-US" b="1" dirty="0"/>
              <a:t>pandas</a:t>
            </a:r>
            <a:r>
              <a:rPr lang="en-US" dirty="0"/>
              <a:t> is used to return the first ‘n’ rows of our dataset. It shows us the first five rows of our data when the value of ’n’ is unspecified. It is useful for quickly checking if your object has the right type of data in it</a:t>
            </a:r>
          </a:p>
          <a:p>
            <a:pPr algn="just"/>
            <a:endParaRPr lang="en-US" dirty="0"/>
          </a:p>
          <a:p>
            <a:pPr algn="just"/>
            <a:r>
              <a:rPr lang="en-US" dirty="0"/>
              <a:t>The </a:t>
            </a:r>
            <a:r>
              <a:rPr lang="en-US" i="1" dirty="0"/>
              <a:t>describe() </a:t>
            </a:r>
            <a:r>
              <a:rPr lang="en-US" dirty="0"/>
              <a:t>method in </a:t>
            </a:r>
            <a:r>
              <a:rPr lang="en-US" b="1" dirty="0"/>
              <a:t>pandas</a:t>
            </a:r>
            <a:r>
              <a:rPr lang="en-US" dirty="0"/>
              <a:t> computes and displays the summary statistics for a Python </a:t>
            </a:r>
            <a:r>
              <a:rPr lang="en-US" dirty="0" err="1"/>
              <a:t>dataframe</a:t>
            </a:r>
            <a:r>
              <a:rPr lang="en-US" dirty="0"/>
              <a:t>. Using this method, we can glance over our data in a very sophisticated format.  </a:t>
            </a:r>
          </a:p>
          <a:p>
            <a:pPr algn="just"/>
            <a:endParaRPr lang="en-US" i="1" dirty="0"/>
          </a:p>
          <a:p>
            <a:pPr algn="just"/>
            <a:r>
              <a:rPr lang="en-US" dirty="0"/>
              <a:t>Similarly, the </a:t>
            </a:r>
            <a:r>
              <a:rPr lang="en-US" i="1" dirty="0"/>
              <a:t>info() </a:t>
            </a:r>
            <a:r>
              <a:rPr lang="en-US" dirty="0"/>
              <a:t>method tells us about the number of rows, columns and data types present in our dataset.</a:t>
            </a:r>
            <a:endParaRPr lang="en-US" i="1" dirty="0"/>
          </a:p>
        </p:txBody>
      </p:sp>
    </p:spTree>
    <p:extLst>
      <p:ext uri="{BB962C8B-B14F-4D97-AF65-F5344CB8AC3E}">
        <p14:creationId xmlns:p14="http://schemas.microsoft.com/office/powerpoint/2010/main" val="3424500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4062-5DCD-0046-B9BC-E1702378B173}"/>
              </a:ext>
            </a:extLst>
          </p:cNvPr>
          <p:cNvSpPr>
            <a:spLocks noGrp="1"/>
          </p:cNvSpPr>
          <p:nvPr>
            <p:ph type="title"/>
          </p:nvPr>
        </p:nvSpPr>
        <p:spPr>
          <a:xfrm>
            <a:off x="1035528" y="0"/>
            <a:ext cx="11546443" cy="1360898"/>
          </a:xfrm>
        </p:spPr>
        <p:txBody>
          <a:bodyPr>
            <a:normAutofit/>
          </a:bodyPr>
          <a:lstStyle/>
          <a:p>
            <a:r>
              <a:rPr lang="en-US" sz="2400" b="1" dirty="0"/>
              <a:t>EXPLORATORY DATA ANALYSIS &amp; FEATURE ENGINEERING</a:t>
            </a:r>
          </a:p>
        </p:txBody>
      </p:sp>
      <p:sp>
        <p:nvSpPr>
          <p:cNvPr id="4" name="TextBox 3">
            <a:extLst>
              <a:ext uri="{FF2B5EF4-FFF2-40B4-BE49-F238E27FC236}">
                <a16:creationId xmlns:a16="http://schemas.microsoft.com/office/drawing/2014/main" id="{73C8800C-F8D7-234E-9AED-A122822272A5}"/>
              </a:ext>
            </a:extLst>
          </p:cNvPr>
          <p:cNvSpPr txBox="1"/>
          <p:nvPr/>
        </p:nvSpPr>
        <p:spPr>
          <a:xfrm>
            <a:off x="486888" y="1206518"/>
            <a:ext cx="11099098" cy="5570756"/>
          </a:xfrm>
          <a:prstGeom prst="rect">
            <a:avLst/>
          </a:prstGeom>
          <a:noFill/>
        </p:spPr>
        <p:txBody>
          <a:bodyPr wrap="square" rtlCol="0">
            <a:spAutoFit/>
          </a:bodyPr>
          <a:lstStyle/>
          <a:p>
            <a:pPr marL="342900" indent="-342900" algn="just">
              <a:buFontTx/>
              <a:buAutoNum type="arabicPeriod"/>
            </a:pPr>
            <a:r>
              <a:rPr lang="en-US" dirty="0"/>
              <a:t>We dropped rows in the training dataset which did not have any occurrences in the testing dataset so that our model becomes specific to the testing dataset provided to us.</a:t>
            </a:r>
          </a:p>
          <a:p>
            <a:pPr marL="342900" indent="-342900" algn="just">
              <a:buFontTx/>
              <a:buAutoNum type="arabicPeriod"/>
            </a:pPr>
            <a:endParaRPr lang="en-US" dirty="0"/>
          </a:p>
          <a:p>
            <a:pPr marL="342900" indent="-342900" algn="just">
              <a:buFontTx/>
              <a:buAutoNum type="arabicPeriod"/>
            </a:pPr>
            <a:r>
              <a:rPr lang="en-US" dirty="0"/>
              <a:t>We dealt with zero-values columns by setting a threshold value and if the column had more ‘zeroes’ than the allowed threshold, we dropped that column.</a:t>
            </a:r>
          </a:p>
          <a:p>
            <a:pPr marL="342900" indent="-342900" algn="just">
              <a:buFontTx/>
              <a:buAutoNum type="arabicPeriod"/>
            </a:pPr>
            <a:endParaRPr lang="en-US" dirty="0"/>
          </a:p>
          <a:p>
            <a:pPr marL="342900" indent="-342900" algn="just">
              <a:buFontTx/>
              <a:buAutoNum type="arabicPeriod"/>
            </a:pPr>
            <a:r>
              <a:rPr lang="en-US" dirty="0"/>
              <a:t>Next, we dropped the columns having </a:t>
            </a:r>
            <a:r>
              <a:rPr lang="en-US" dirty="0" err="1"/>
              <a:t>NaN</a:t>
            </a:r>
            <a:r>
              <a:rPr lang="en-US" dirty="0"/>
              <a:t> values with the same logic as above. The </a:t>
            </a:r>
            <a:r>
              <a:rPr lang="en-US" i="1" dirty="0" err="1"/>
              <a:t>dropna</a:t>
            </a:r>
            <a:r>
              <a:rPr lang="en-US" i="1" dirty="0"/>
              <a:t>() </a:t>
            </a:r>
            <a:r>
              <a:rPr lang="en-US" dirty="0"/>
              <a:t> method has a “thresh’ parameter where you set the minimum number of non-</a:t>
            </a:r>
            <a:r>
              <a:rPr lang="en-US" dirty="0" err="1"/>
              <a:t>NaN</a:t>
            </a:r>
            <a:r>
              <a:rPr lang="en-US" dirty="0"/>
              <a:t> values and only columns equaling to that threshold value will be saved while the rest will be dropped. To find the threshold value, we used</a:t>
            </a:r>
          </a:p>
          <a:p>
            <a:pPr algn="just"/>
            <a:endParaRPr lang="en-US" dirty="0"/>
          </a:p>
          <a:p>
            <a:r>
              <a:rPr lang="en-US" dirty="0">
                <a:latin typeface="Bookman Old Style" panose="02050604050505020204" pitchFamily="18" charset="0"/>
              </a:rPr>
              <a:t>      </a:t>
            </a:r>
            <a:r>
              <a:rPr lang="en-US" sz="1600" b="1" dirty="0">
                <a:latin typeface="Bookman Old Style" panose="02050604050505020204" pitchFamily="18" charset="0"/>
              </a:rPr>
              <a:t>Threshold values = Total length of </a:t>
            </a:r>
            <a:r>
              <a:rPr lang="en-US" sz="1600" b="1" dirty="0" err="1">
                <a:latin typeface="Bookman Old Style" panose="02050604050505020204" pitchFamily="18" charset="0"/>
              </a:rPr>
              <a:t>dataframe</a:t>
            </a:r>
            <a:r>
              <a:rPr lang="en-US" sz="1600" b="1" dirty="0">
                <a:latin typeface="Bookman Old Style" panose="02050604050505020204" pitchFamily="18" charset="0"/>
              </a:rPr>
              <a:t> – (maximum count of </a:t>
            </a:r>
            <a:r>
              <a:rPr lang="en-US" sz="1600" b="1" dirty="0" err="1">
                <a:latin typeface="Bookman Old Style" panose="02050604050505020204" pitchFamily="18" charset="0"/>
              </a:rPr>
              <a:t>NaN</a:t>
            </a:r>
            <a:r>
              <a:rPr lang="en-US" sz="1600" b="1" dirty="0">
                <a:latin typeface="Bookman Old Style" panose="02050604050505020204" pitchFamily="18" charset="0"/>
              </a:rPr>
              <a:t> values in a column/2</a:t>
            </a:r>
            <a:r>
              <a:rPr lang="en-US" dirty="0">
                <a:latin typeface="Bookman Old Style" panose="02050604050505020204" pitchFamily="18" charset="0"/>
              </a:rPr>
              <a:t>)</a:t>
            </a:r>
          </a:p>
          <a:p>
            <a:pPr algn="just"/>
            <a:endParaRPr lang="en-US" dirty="0"/>
          </a:p>
          <a:p>
            <a:pPr marL="342900" indent="-342900" algn="just">
              <a:buFont typeface="+mj-lt"/>
              <a:buAutoNum type="arabicPeriod" startAt="4"/>
            </a:pPr>
            <a:r>
              <a:rPr lang="en-US" dirty="0"/>
              <a:t>Using interpolation to fill the missing values in the columns that were saved but still had </a:t>
            </a:r>
            <a:r>
              <a:rPr lang="en-US" dirty="0" err="1"/>
              <a:t>NaN</a:t>
            </a:r>
            <a:r>
              <a:rPr lang="en-US" dirty="0"/>
              <a:t> values in them. </a:t>
            </a:r>
          </a:p>
          <a:p>
            <a:pPr marL="342900" indent="-342900" algn="just">
              <a:buFontTx/>
              <a:buAutoNum type="arabicPeriod" startAt="4"/>
            </a:pPr>
            <a:endParaRPr lang="en-US" dirty="0"/>
          </a:p>
          <a:p>
            <a:pPr marL="342900" indent="-342900" algn="just">
              <a:buFontTx/>
              <a:buAutoNum type="arabicPeriod" startAt="4"/>
            </a:pPr>
            <a:r>
              <a:rPr lang="en-US" dirty="0"/>
              <a:t>Used </a:t>
            </a:r>
            <a:r>
              <a:rPr lang="en-US" i="1" dirty="0" err="1"/>
              <a:t>get_dummies</a:t>
            </a:r>
            <a:r>
              <a:rPr lang="en-US" dirty="0"/>
              <a:t>() function to implement OHE on the columns having categorical data.</a:t>
            </a:r>
          </a:p>
          <a:p>
            <a:pPr marL="342900" indent="-342900" algn="just">
              <a:buFontTx/>
              <a:buAutoNum type="arabicPeriod" startAt="4"/>
            </a:pPr>
            <a:endParaRPr lang="en-US" dirty="0"/>
          </a:p>
          <a:p>
            <a:pPr marL="342900" indent="-342900" algn="just">
              <a:buFontTx/>
              <a:buAutoNum type="arabicPeriod" startAt="4"/>
            </a:pPr>
            <a:endParaRPr lang="en-US" dirty="0"/>
          </a:p>
          <a:p>
            <a:pPr algn="just"/>
            <a:endParaRPr lang="en-US" sz="1600" dirty="0">
              <a:latin typeface="Bookman Old Style" panose="02050604050505020204" pitchFamily="18" charset="0"/>
            </a:endParaRPr>
          </a:p>
          <a:p>
            <a:endParaRPr lang="en-US" sz="1600" dirty="0">
              <a:latin typeface="Bookman Old Style" panose="02050604050505020204" pitchFamily="18" charset="0"/>
            </a:endParaRPr>
          </a:p>
        </p:txBody>
      </p:sp>
    </p:spTree>
    <p:extLst>
      <p:ext uri="{BB962C8B-B14F-4D97-AF65-F5344CB8AC3E}">
        <p14:creationId xmlns:p14="http://schemas.microsoft.com/office/powerpoint/2010/main" val="2573089105"/>
      </p:ext>
    </p:extLst>
  </p:cSld>
  <p:clrMapOvr>
    <a:masterClrMapping/>
  </p:clrMapOvr>
</p:sld>
</file>

<file path=ppt/theme/theme1.xml><?xml version="1.0" encoding="utf-8"?>
<a:theme xmlns:a="http://schemas.openxmlformats.org/drawingml/2006/main" name="RegattaVTI">
  <a:themeElements>
    <a:clrScheme name="AnalogousFromLightSeed_2SEEDS">
      <a:dk1>
        <a:srgbClr val="000000"/>
      </a:dk1>
      <a:lt1>
        <a:srgbClr val="FFFFFF"/>
      </a:lt1>
      <a:dk2>
        <a:srgbClr val="243541"/>
      </a:dk2>
      <a:lt2>
        <a:srgbClr val="E8E2E2"/>
      </a:lt2>
      <a:accent1>
        <a:srgbClr val="74A9A9"/>
      </a:accent1>
      <a:accent2>
        <a:srgbClr val="81AA99"/>
      </a:accent2>
      <a:accent3>
        <a:srgbClr val="85A5BD"/>
      </a:accent3>
      <a:accent4>
        <a:srgbClr val="BA807F"/>
      </a:accent4>
      <a:accent5>
        <a:srgbClr val="BC9B82"/>
      </a:accent5>
      <a:accent6>
        <a:srgbClr val="AAA274"/>
      </a:accent6>
      <a:hlink>
        <a:srgbClr val="AE6A69"/>
      </a:hlink>
      <a:folHlink>
        <a:srgbClr val="7F7F7F"/>
      </a:folHlink>
    </a:clrScheme>
    <a:fontScheme name="Walbaum Display">
      <a:majorFont>
        <a:latin typeface="Walbaum Display"/>
        <a:ea typeface=""/>
        <a:cs typeface=""/>
      </a:majorFont>
      <a:minorFont>
        <a:latin typeface="Walbaum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gattaVTI" id="{FFC3BCE5-6357-41D1-8E67-3F85B69D7E86}" vid="{893A6374-FE17-48E5-8B62-678C1B11AA1B}"/>
    </a:ext>
  </a:extLst>
</a:theme>
</file>

<file path=docProps/app.xml><?xml version="1.0" encoding="utf-8"?>
<Properties xmlns="http://schemas.openxmlformats.org/officeDocument/2006/extended-properties" xmlns:vt="http://schemas.openxmlformats.org/officeDocument/2006/docPropsVTypes">
  <TotalTime>1744</TotalTime>
  <Words>2825</Words>
  <Application>Microsoft Macintosh PowerPoint</Application>
  <PresentationFormat>Widescreen</PresentationFormat>
  <Paragraphs>143</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Bookman Old Style</vt:lpstr>
      <vt:lpstr>Walbaum Display</vt:lpstr>
      <vt:lpstr>RegattaVTI</vt:lpstr>
      <vt:lpstr>Home  credit  Default  risk</vt:lpstr>
      <vt:lpstr>OUTLINE</vt:lpstr>
      <vt:lpstr>TEAM &amp; PROJECT META INFORMATION </vt:lpstr>
      <vt:lpstr>PROJECT ABSTRACT</vt:lpstr>
      <vt:lpstr>PowerPoint Presentation</vt:lpstr>
      <vt:lpstr>Tasks tackled in the previous phases.</vt:lpstr>
      <vt:lpstr>How does our data look like?</vt:lpstr>
      <vt:lpstr>PowerPoint Presentation</vt:lpstr>
      <vt:lpstr>EXPLORATORY DATA ANALYSIS &amp; FEATURE ENGINEERING</vt:lpstr>
      <vt:lpstr>PowerPoint Presentation</vt:lpstr>
      <vt:lpstr>VISUAL EXPLORATORY DATA ANALYSIS</vt:lpstr>
      <vt:lpstr>PowerPoint Presentation</vt:lpstr>
      <vt:lpstr>PowerPoint Presentation</vt:lpstr>
      <vt:lpstr>PowerPoint Presentation</vt:lpstr>
      <vt:lpstr>PowerPoint Presentation</vt:lpstr>
      <vt:lpstr>HYPERPARAMETER TUNING </vt:lpstr>
      <vt:lpstr>MODELLING PIPELINES</vt:lpstr>
      <vt:lpstr>PowerPoint Presentation</vt:lpstr>
      <vt:lpstr>RESULTS: Phase 1</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credit  Default  risk</dc:title>
  <dc:creator>Shah, Yash Kalpesh</dc:creator>
  <cp:lastModifiedBy>Shah, Yash Kalpesh</cp:lastModifiedBy>
  <cp:revision>58</cp:revision>
  <dcterms:created xsi:type="dcterms:W3CDTF">2022-04-12T01:26:08Z</dcterms:created>
  <dcterms:modified xsi:type="dcterms:W3CDTF">2022-05-01T11:30:24Z</dcterms:modified>
</cp:coreProperties>
</file>